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
  </p:notesMasterIdLst>
  <p:handoutMasterIdLst>
    <p:handoutMasterId r:id="rId9"/>
  </p:handoutMasterIdLst>
  <p:sldIdLst>
    <p:sldId id="583" r:id="rId5"/>
    <p:sldId id="566" r:id="rId6"/>
    <p:sldId id="519" r:id="rId7"/>
  </p:sldIdLst>
  <p:sldSz cx="9144000" cy="5143500" type="screen16x9"/>
  <p:notesSz cx="7023100" cy="93091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35C0C-0829-F61C-A311-24DF62A2863D}" name="Hoglund, Nikii" initials="HN" userId="S::nikii.hoglund@ubc.ca::9d944695-ea3c-4842-ac71-eaab501c5e81" providerId="AD"/>
  <p188:author id="{209C4A11-7B09-308A-3DAC-F39728C2BEC6}" name="Fiuza, Alex" initials="FA" userId="S::alex.fiuza@ubc.ca::c37b23b6-cbb6-4d2d-a650-49a1c1b6aa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uza, Alex" initials="FA" lastIdx="1" clrIdx="0">
    <p:extLst>
      <p:ext uri="{19B8F6BF-5375-455C-9EA6-DF929625EA0E}">
        <p15:presenceInfo xmlns:p15="http://schemas.microsoft.com/office/powerpoint/2012/main" userId="S-1-5-21-3458574638-2780845101-4193349012-536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00A7E1"/>
    <a:srgbClr val="0055B7"/>
    <a:srgbClr val="97D4E9"/>
    <a:srgbClr val="0C2344"/>
    <a:srgbClr val="FF9900"/>
    <a:srgbClr val="CC99FF"/>
    <a:srgbClr val="40B4E5"/>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26" autoAdjust="0"/>
  </p:normalViewPr>
  <p:slideViewPr>
    <p:cSldViewPr snapToGrid="0">
      <p:cViewPr varScale="1">
        <p:scale>
          <a:sx n="104" d="100"/>
          <a:sy n="104" d="100"/>
        </p:scale>
        <p:origin x="1746" y="90"/>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36"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0F906-3E8C-4ABD-8875-5E954D2F273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dirty="0"/>
          </a:p>
        </p:txBody>
      </p:sp>
      <p:sp>
        <p:nvSpPr>
          <p:cNvPr id="3" name="Date Placeholder 2">
            <a:extLst>
              <a:ext uri="{FF2B5EF4-FFF2-40B4-BE49-F238E27FC236}">
                <a16:creationId xmlns:a16="http://schemas.microsoft.com/office/drawing/2014/main" id="{9AC41F2D-E1EF-4E89-9704-1E00833C7B3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6F1FF60-9FE5-4D3A-965E-B39368EF0E80}" type="datetimeFigureOut">
              <a:rPr lang="en-CA" smtClean="0"/>
              <a:t>2022-12-05</a:t>
            </a:fld>
            <a:endParaRPr lang="en-CA" dirty="0"/>
          </a:p>
        </p:txBody>
      </p:sp>
      <p:sp>
        <p:nvSpPr>
          <p:cNvPr id="4" name="Footer Placeholder 3">
            <a:extLst>
              <a:ext uri="{FF2B5EF4-FFF2-40B4-BE49-F238E27FC236}">
                <a16:creationId xmlns:a16="http://schemas.microsoft.com/office/drawing/2014/main" id="{ABD2F8B0-2281-4A79-B309-6F290857EC1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B99886FA-F2B1-4875-9191-E5DA56488E2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329927D-89E6-435E-9ABD-73836432AF44}" type="slidenum">
              <a:rPr lang="en-CA" smtClean="0"/>
              <a:t>‹#›</a:t>
            </a:fld>
            <a:endParaRPr lang="en-CA" dirty="0"/>
          </a:p>
        </p:txBody>
      </p:sp>
    </p:spTree>
    <p:extLst>
      <p:ext uri="{BB962C8B-B14F-4D97-AF65-F5344CB8AC3E}">
        <p14:creationId xmlns:p14="http://schemas.microsoft.com/office/powerpoint/2010/main" val="286198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0ABE655-E02C-49A0-BD0C-43C0DB38C6EF}" type="datetime1">
              <a:rPr lang="en-US" altLang="en-US"/>
              <a:pPr>
                <a:defRPr/>
              </a:pPr>
              <a:t>12/5/2022</a:t>
            </a:fld>
            <a:endParaRPr lang="en-US" altLang="en-US" dirty="0"/>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DF32AE9-402E-46D2-B3B0-F4D75A41D2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2DAAEED-C86E-4FDF-A32B-408901531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2DD94F4-CAAE-4F02-A89D-AA033A52E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t>Note</a:t>
            </a:r>
            <a:r>
              <a:rPr lang="en-US" sz="1200" dirty="0"/>
              <a:t>: these slides are also included in the project kick-off template.</a:t>
            </a:r>
            <a:endParaRPr lang="en-US" altLang="en-US" dirty="0"/>
          </a:p>
        </p:txBody>
      </p:sp>
      <p:sp>
        <p:nvSpPr>
          <p:cNvPr id="22531" name="Slide Number Placeholder 3">
            <a:extLst>
              <a:ext uri="{FF2B5EF4-FFF2-40B4-BE49-F238E27FC236}">
                <a16:creationId xmlns:a16="http://schemas.microsoft.com/office/drawing/2014/main" id="{007DB2EA-5396-4C56-B0DB-99EF6C106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C3AE9C-5B0C-4629-8FA3-C70024B86A28}"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70813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b="0" dirty="0"/>
              <a:t>Optional slide and applicable if you are following the Lean Six Sigma DMAIC methodology.</a:t>
            </a:r>
            <a:endParaRPr lang="en-US" b="1" dirty="0"/>
          </a:p>
        </p:txBody>
      </p:sp>
      <p:sp>
        <p:nvSpPr>
          <p:cNvPr id="4" name="Slide Number Placeholder 3"/>
          <p:cNvSpPr>
            <a:spLocks noGrp="1"/>
          </p:cNvSpPr>
          <p:nvPr>
            <p:ph type="sldNum" sz="quarter" idx="5"/>
          </p:nvPr>
        </p:nvSpPr>
        <p:spPr/>
        <p:txBody>
          <a:bodyPr/>
          <a:lstStyle/>
          <a:p>
            <a:fld id="{B9337EC5-765D-E34E-AF7A-E0C7FC012C4D}" type="slidenum">
              <a:rPr lang="en-US" smtClean="0"/>
              <a:t>2</a:t>
            </a:fld>
            <a:endParaRPr lang="en-US" dirty="0"/>
          </a:p>
        </p:txBody>
      </p:sp>
    </p:spTree>
    <p:extLst>
      <p:ext uri="{BB962C8B-B14F-4D97-AF65-F5344CB8AC3E}">
        <p14:creationId xmlns:p14="http://schemas.microsoft.com/office/powerpoint/2010/main" val="370217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b="0" dirty="0"/>
              <a:t>: </a:t>
            </a:r>
            <a:r>
              <a:rPr lang="en-US" dirty="0"/>
              <a:t>This template is to be updated by the project manager, and should be used to provide a high level project timeline.</a:t>
            </a:r>
          </a:p>
          <a:p>
            <a:pPr marL="228600" indent="-228600">
              <a:buFont typeface="+mj-lt"/>
              <a:buAutoNum type="arabicPeriod"/>
            </a:pPr>
            <a:r>
              <a:rPr lang="en-US" dirty="0"/>
              <a:t>On Slide Master, click on Insert &gt; Header &amp; Footer, and update the footer with the security classification, enter your name, department, and date when last updated. You can also update the footer directly on this slide, but these changes will not be reflected on newly added slides;</a:t>
            </a:r>
          </a:p>
          <a:p>
            <a:pPr marL="228600" indent="-228600">
              <a:buFont typeface="+mj-lt"/>
              <a:buAutoNum type="arabicPeriod"/>
            </a:pPr>
            <a:r>
              <a:rPr lang="en-US" b="0" dirty="0"/>
              <a:t>This is a high level project plan only. DMAIC phases from Lean Six Sigma are optional and applicable if you are following the Lean Six Sigma methodology. Feel free to substitute DMAIC with any other project phases, as needed. </a:t>
            </a:r>
          </a:p>
          <a:p>
            <a:pPr marL="228600" indent="-228600">
              <a:buFont typeface="+mj-lt"/>
              <a:buAutoNum type="arabicPeriod"/>
            </a:pPr>
            <a:r>
              <a:rPr lang="en-US" b="0" dirty="0"/>
              <a:t>For more sophisticated project plans, we recommend that you use MS Projects instead. Please contact UBC IT if you’d like to have MS Projects installed on your computer. </a:t>
            </a:r>
          </a:p>
          <a:p>
            <a:pPr marL="228600" indent="-228600">
              <a:buFont typeface="+mj-lt"/>
              <a:buAutoNum type="arabicPeriod"/>
            </a:pPr>
            <a:r>
              <a:rPr lang="en-US" b="0" dirty="0"/>
              <a:t>For users who are not familiar with MS Projects, </a:t>
            </a:r>
            <a:r>
              <a:rPr lang="en-US" dirty="0"/>
              <a:t>t</a:t>
            </a:r>
            <a:r>
              <a:rPr lang="en-US" b="0" dirty="0"/>
              <a:t>his project excel version is an alternative: h</a:t>
            </a:r>
            <a:r>
              <a:rPr lang="en-US" b="0" i="0" dirty="0"/>
              <a:t>tt</a:t>
            </a:r>
            <a:r>
              <a:rPr lang="en-US" b="0" dirty="0"/>
              <a:t>ps://vpfo-automation-2020.sites.olt.ubc.ca/files/2022/08/OpEx_Project_Plan_Template.xlsx</a:t>
            </a:r>
            <a:endParaRPr lang="en-US" dirty="0"/>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3</a:t>
            </a:fld>
            <a:endParaRPr lang="en-US" altLang="en-US" dirty="0"/>
          </a:p>
        </p:txBody>
      </p:sp>
    </p:spTree>
    <p:extLst>
      <p:ext uri="{BB962C8B-B14F-4D97-AF65-F5344CB8AC3E}">
        <p14:creationId xmlns:p14="http://schemas.microsoft.com/office/powerpoint/2010/main" val="429168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29CE7228-34FC-4760-AACB-91BA57088F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1F67F7-5C74-40AC-8BFD-314806AC603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3576155A-F88D-4E84-BAB4-379147C7C14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1" name="Picture 3" descr="s4b282c2015.png">
            <a:extLst>
              <a:ext uri="{FF2B5EF4-FFF2-40B4-BE49-F238E27FC236}">
                <a16:creationId xmlns:a16="http://schemas.microsoft.com/office/drawing/2014/main" id="{41F7BFA5-4BDB-4DBE-B50D-0E53396E5C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84840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2 (Banner 1)">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C07E04CB-C659-4266-8D52-04FB3CBC27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2A3CDB-73D5-4E2F-AB8B-EE577DEEA77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A3ED1430-1EB6-45ED-B924-609E7C6FDA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0F3A7987-928E-4F55-9F2D-99CE4E19933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B115A4-17E5-43D6-905B-FFC1237C8BA5}"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50" name="Text Placeholder 11">
            <a:extLst>
              <a:ext uri="{FF2B5EF4-FFF2-40B4-BE49-F238E27FC236}">
                <a16:creationId xmlns:a16="http://schemas.microsoft.com/office/drawing/2014/main" id="{67998AF1-4272-43B3-806A-CE924AFC6F0E}"/>
              </a:ext>
            </a:extLst>
          </p:cNvPr>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51" name="Text Placeholder 2">
            <a:extLst>
              <a:ext uri="{FF2B5EF4-FFF2-40B4-BE49-F238E27FC236}">
                <a16:creationId xmlns:a16="http://schemas.microsoft.com/office/drawing/2014/main" id="{7FBD5B1D-2304-4F11-8A56-07DA6D510062}"/>
              </a:ext>
            </a:extLst>
          </p:cNvPr>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A4F6000-178B-4AC8-BD01-328BEBFD5201}"/>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786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2 (Banner 2)">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67957B0E-BF42-461E-8426-40AF876FA0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7721E1-0E5A-4AA2-B804-19CDE6A8FF72}"/>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360570B5-FBD4-43DC-B2A6-5C54074268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0EBA8-69C4-457C-BFC6-1E7FF754728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5729AF7-BEE5-4ABF-9A67-304E3B23AC6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2"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22D1ABB-61AF-4AB4-AE24-C3A118EE7D3E}"/>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73307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2 (Banner 3)">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22C9E1D6-3988-4264-A371-D428240E2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B6FB47-9BF8-465E-944F-FE54DACDE06A}"/>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6B3155E2-7D10-4935-9225-CDF616C2E8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B521E596-6FD1-4024-9A46-6660D950036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2607671-958E-4089-A942-DC0BC5FABBD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7"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94C083B5-F4AC-4BD7-9D3A-C0C4770B8807}"/>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198843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3">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F7F39EB-BE5D-4567-8DD5-2D0F3D79186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C2BCD37-4151-4926-B4E5-3401E3CF2A7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pic>
        <p:nvPicPr>
          <p:cNvPr id="5" name="Picture 3" descr="s4b282c2015.png">
            <a:extLst>
              <a:ext uri="{FF2B5EF4-FFF2-40B4-BE49-F238E27FC236}">
                <a16:creationId xmlns:a16="http://schemas.microsoft.com/office/drawing/2014/main" id="{D17E10AB-5A0E-4848-ADC4-020C6647CE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2FBD3A5-4E60-42D2-85F1-0D00FCA9BD08}"/>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42569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3 (Dark)">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087D80A-749A-4F9C-A06B-E1356024FA1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6A51F6-9431-4385-8D1B-6F1B790CF7A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D967463E-5789-4DBC-8334-014864A6C6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CBEBC77-AB18-4D78-85DA-E5C6661D063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929AB57D-A31D-43A1-8C1C-66CC2EC38BB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26050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4A55DB95-5435-43D9-9EFF-4CB039282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8522DF-BEB4-48C3-9A0B-8CD6CB75D8BD}"/>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F99260D2-0E77-4418-AAE1-C72284EEC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8D866D5-3543-4F84-A11B-0628C2D1EF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2BFCC6-8BA9-4602-8B73-77947A63399C}"/>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207EE121-B6E9-4305-9F4E-99135C675F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9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FE442B59-7BC0-43FC-9C96-738550EF0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DE02CC8-8A7B-48EC-AA38-3A2F94BB9B16}"/>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A4406A62-8222-478D-905F-FF63F7837E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98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our Palette">
    <p:bg>
      <p:bgPr>
        <a:solidFill>
          <a:srgbClr val="001835"/>
        </a:solidFill>
        <a:effectLst/>
      </p:bgPr>
    </p:bg>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72370806-BE21-47F4-A8FC-16F68177576C}"/>
              </a:ext>
            </a:extLst>
          </p:cNvPr>
          <p:cNvGraphicFramePr>
            <a:graphicFrameLocks noChangeAspect="1"/>
          </p:cNvGraphicFramePr>
          <p:nvPr userDrawn="1">
            <p:extLst>
              <p:ext uri="{D42A27DB-BD31-4B8C-83A1-F6EECF244321}">
                <p14:modId xmlns:p14="http://schemas.microsoft.com/office/powerpoint/2010/main" val="1682768548"/>
              </p:ext>
            </p:extLst>
          </p:nvPr>
        </p:nvGraphicFramePr>
        <p:xfrm>
          <a:off x="0" y="0"/>
          <a:ext cx="6660232" cy="5146452"/>
        </p:xfrm>
        <a:graphic>
          <a:graphicData uri="http://schemas.openxmlformats.org/presentationml/2006/ole">
            <mc:AlternateContent xmlns:mc="http://schemas.openxmlformats.org/markup-compatibility/2006">
              <mc:Choice xmlns:v="urn:schemas-microsoft-com:vml" Requires="v">
                <p:oleObj spid="_x0000_s1030" name="Acrobat Document" r:id="rId3" imgW="7543519" imgH="5828904" progId="Acrobat.Document.DC">
                  <p:embed/>
                </p:oleObj>
              </mc:Choice>
              <mc:Fallback>
                <p:oleObj name="Acrobat Document" r:id="rId3" imgW="7543519" imgH="5828904" progId="Acrobat.Document.DC">
                  <p:embed/>
                  <p:pic>
                    <p:nvPicPr>
                      <p:cNvPr id="11" name="Object 10">
                        <a:extLst>
                          <a:ext uri="{FF2B5EF4-FFF2-40B4-BE49-F238E27FC236}">
                            <a16:creationId xmlns:a16="http://schemas.microsoft.com/office/drawing/2014/main" id="{72370806-BE21-47F4-A8FC-16F68177576C}"/>
                          </a:ext>
                        </a:extLst>
                      </p:cNvPr>
                      <p:cNvPicPr/>
                      <p:nvPr/>
                    </p:nvPicPr>
                    <p:blipFill>
                      <a:blip r:embed="rId4"/>
                      <a:stretch>
                        <a:fillRect/>
                      </a:stretch>
                    </p:blipFill>
                    <p:spPr>
                      <a:xfrm>
                        <a:off x="0" y="0"/>
                        <a:ext cx="6660232" cy="5146452"/>
                      </a:xfrm>
                      <a:prstGeom prst="rect">
                        <a:avLst/>
                      </a:prstGeom>
                    </p:spPr>
                  </p:pic>
                </p:oleObj>
              </mc:Fallback>
            </mc:AlternateContent>
          </a:graphicData>
        </a:graphic>
      </p:graphicFrame>
    </p:spTree>
    <p:extLst>
      <p:ext uri="{BB962C8B-B14F-4D97-AF65-F5344CB8AC3E}">
        <p14:creationId xmlns:p14="http://schemas.microsoft.com/office/powerpoint/2010/main" val="26133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8FB56E4D-0D12-4E93-8D71-CD5EFA1A9E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4C190C-BBED-4CA1-B134-973B2607A8D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D11E0E59-131E-4DC6-B214-5CDA5DF44C7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2A70F9B0-C894-47AC-BFAC-3ED2C8A98D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8863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B9B19BDB-E0CC-436E-B5CA-7C85065B3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AD5C73-EFE0-46CC-95EC-7453F905C9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CA081CBC-CE27-429C-9B4F-C110740D8D09}"/>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9" name="Picture 3" descr="s4b282c2015.png">
            <a:extLst>
              <a:ext uri="{FF2B5EF4-FFF2-40B4-BE49-F238E27FC236}">
                <a16:creationId xmlns:a16="http://schemas.microsoft.com/office/drawing/2014/main" id="{FD45AE28-41D7-460D-ACB9-2DC505D72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1361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76C58585-561C-4BC1-B499-395C17090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817789-450C-4781-B3B4-50BA62F0D13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F63A8A3A-8E04-4A8F-90C5-BFD68BF0819B}"/>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154F1EF7-E8FB-4AEF-83FC-DF1EA19128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251316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1EC8CE41-75F4-443D-A275-B3BFD414D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F816D99-9360-4B70-AAA5-85EDAC63E90F}"/>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CE662467-2A06-46A2-8AD6-245679F9A67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9" descr="s4b282c2015.png">
            <a:extLst>
              <a:ext uri="{FF2B5EF4-FFF2-40B4-BE49-F238E27FC236}">
                <a16:creationId xmlns:a16="http://schemas.microsoft.com/office/drawing/2014/main" id="{22F8AE09-A900-4BC3-9BB8-5C229A9014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291D32A0-5071-4DCC-B7E6-081DE7D3A16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B21C9C6-1546-457E-8EC0-3882A18F2942}"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5614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2BF71CA1-7439-4171-9491-328B73D6D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9E8E0AC-5472-4F47-863A-6F9D2200F994}"/>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43505E37-EE9F-48B4-9BD4-CDA31F1E450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C4CCEC91-2404-4F54-B3A5-F6C9AEEB00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4BE784EE-DEE4-4111-ACAC-29DE32280F6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D7EA122-A1AE-435F-AA9C-6F7FCC29E66F}"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2953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91C00A88-7726-4693-9344-469275ADA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2AAE0C3-0FA4-47C0-B878-F7174704C323}"/>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7E7140C7-CB87-4829-AEAC-12FA066BC744}"/>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A4F03401-FCE2-47FA-9432-E848527D4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9397FBD7-CBD6-47B9-8AB7-D5AB63E14B5D}"/>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216A5-D9E6-48D5-AB67-595EBD896EE4}"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8"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8986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46C50D39-5DF0-4554-8998-2D5A9AD716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FA096AFB-7A32-4D81-AB3F-622DC8D20F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3D6B12F-FEA4-4A92-8160-1A1E4878BFA0}"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10"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2634FE1-AD7F-4B8A-95C7-510C86B23ED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891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1 (Dark)">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E3EF2AE1-01C3-45C3-A41C-832A089531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EAA258FF-4568-400D-BC6A-464B5882582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866341-128E-42EC-9165-CED16A455948}"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C9CD4374-9F4C-4503-8007-B038D990A95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EF7AAA85-D597-48EF-AECE-617DEBF39089}"/>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0439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F8080-B71C-4518-BF09-7AE62E9FA88F}"/>
              </a:ext>
            </a:extLst>
          </p:cNvPr>
          <p:cNvPicPr>
            <a:picLocks noChangeAspect="1"/>
          </p:cNvPicPr>
          <p:nvPr userDrawn="1"/>
        </p:nvPicPr>
        <p:blipFill>
          <a:blip r:embed="rId20"/>
          <a:stretch>
            <a:fillRect/>
          </a:stretch>
        </p:blipFill>
        <p:spPr>
          <a:xfrm>
            <a:off x="0" y="4550643"/>
            <a:ext cx="2571428" cy="592857"/>
          </a:xfrm>
          <a:prstGeom prst="rect">
            <a:avLst/>
          </a:prstGeom>
        </p:spPr>
      </p:pic>
      <p:sp>
        <p:nvSpPr>
          <p:cNvPr id="11" name="Footer Placeholder 10">
            <a:extLst>
              <a:ext uri="{FF2B5EF4-FFF2-40B4-BE49-F238E27FC236}">
                <a16:creationId xmlns:a16="http://schemas.microsoft.com/office/drawing/2014/main" id="{09CA629C-E3B5-40F1-99D1-1E786429F430}"/>
              </a:ext>
            </a:extLst>
          </p:cNvPr>
          <p:cNvSpPr>
            <a:spLocks noGrp="1"/>
          </p:cNvSpPr>
          <p:nvPr>
            <p:ph type="ftr" sz="quarter" idx="3"/>
          </p:nvPr>
        </p:nvSpPr>
        <p:spPr>
          <a:xfrm>
            <a:off x="2772000" y="4667071"/>
            <a:ext cx="3600000" cy="360000"/>
          </a:xfrm>
          <a:prstGeom prst="rect">
            <a:avLst/>
          </a:prstGeom>
        </p:spPr>
        <p:txBody>
          <a:bodyPr vert="horz" lIns="91440" tIns="45720" rIns="91440" bIns="45720" rtlCol="0" anchor="ctr"/>
          <a:lstStyle>
            <a:lvl1pPr algn="ctr">
              <a:defRPr sz="800">
                <a:solidFill>
                  <a:schemeClr val="bg1">
                    <a:lumMod val="75000"/>
                  </a:schemeClr>
                </a:solidFill>
                <a:latin typeface="+mn-lt"/>
              </a:defRPr>
            </a:lvl1pPr>
          </a:lstStyle>
          <a:p>
            <a:r>
              <a:rPr lang="en-US" dirty="0"/>
              <a:t>&lt;UBC Internal Security Classification: Confidential, Internal, External&gt; &lt;Name&gt; / &lt;Department&gt;                                                                          Last Updated YYYY-MM-DD</a:t>
            </a:r>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73" r:id="rId8"/>
    <p:sldLayoutId id="2147485164" r:id="rId9"/>
    <p:sldLayoutId id="2147485165" r:id="rId10"/>
    <p:sldLayoutId id="2147485166" r:id="rId11"/>
    <p:sldLayoutId id="2147485167" r:id="rId12"/>
    <p:sldLayoutId id="2147485168" r:id="rId13"/>
    <p:sldLayoutId id="2147485169" r:id="rId14"/>
    <p:sldLayoutId id="2147485170" r:id="rId15"/>
    <p:sldLayoutId id="2147485171" r:id="rId16"/>
    <p:sldLayoutId id="2147485172" r:id="rId17"/>
    <p:sldLayoutId id="2147485174" r:id="rId18"/>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80338-57F5-EB4D-83F0-D01DBE21010A}"/>
              </a:ext>
            </a:extLst>
          </p:cNvPr>
          <p:cNvSpPr>
            <a:spLocks noGrp="1"/>
          </p:cNvSpPr>
          <p:nvPr>
            <p:ph type="body" sz="quarter" idx="11"/>
          </p:nvPr>
        </p:nvSpPr>
        <p:spPr>
          <a:xfrm>
            <a:off x="365125" y="1331913"/>
            <a:ext cx="5430838" cy="1671637"/>
          </a:xfrm>
        </p:spPr>
        <p:txBody>
          <a:bodyPr/>
          <a:lstStyle/>
          <a:p>
            <a:pPr>
              <a:buFont typeface="Arial" charset="0"/>
              <a:buNone/>
              <a:defRPr/>
            </a:pPr>
            <a:r>
              <a:rPr lang="en-US" spc="100" dirty="0">
                <a:ea typeface="ＭＳ Ｐゴシック" charset="-128"/>
              </a:rPr>
              <a:t>&lt;Faculty, VP Portfolio, Department&gt;</a:t>
            </a:r>
          </a:p>
        </p:txBody>
      </p:sp>
      <p:sp>
        <p:nvSpPr>
          <p:cNvPr id="3" name="Text Placeholder 2">
            <a:extLst>
              <a:ext uri="{FF2B5EF4-FFF2-40B4-BE49-F238E27FC236}">
                <a16:creationId xmlns:a16="http://schemas.microsoft.com/office/drawing/2014/main" id="{EB6F6BD2-C41C-E34B-BE14-298C35732B64}"/>
              </a:ext>
            </a:extLst>
          </p:cNvPr>
          <p:cNvSpPr>
            <a:spLocks noGrp="1"/>
          </p:cNvSpPr>
          <p:nvPr>
            <p:ph type="body" sz="quarter" idx="12"/>
          </p:nvPr>
        </p:nvSpPr>
        <p:spPr>
          <a:xfrm>
            <a:off x="365125" y="3003550"/>
            <a:ext cx="5430838" cy="322263"/>
          </a:xfrm>
        </p:spPr>
        <p:txBody>
          <a:bodyPr/>
          <a:lstStyle/>
          <a:p>
            <a:pPr>
              <a:buFont typeface="Arial" charset="0"/>
              <a:buNone/>
              <a:defRPr/>
            </a:pPr>
            <a:r>
              <a:rPr lang="en-US" dirty="0">
                <a:ea typeface="ＭＳ Ｐゴシック" charset="-128"/>
              </a:rPr>
              <a:t>&lt;Project Name&gt;</a:t>
            </a:r>
          </a:p>
        </p:txBody>
      </p:sp>
      <p:sp>
        <p:nvSpPr>
          <p:cNvPr id="4" name="Text Placeholder 3">
            <a:extLst>
              <a:ext uri="{FF2B5EF4-FFF2-40B4-BE49-F238E27FC236}">
                <a16:creationId xmlns:a16="http://schemas.microsoft.com/office/drawing/2014/main" id="{EDD6E9D4-2AFC-ED4D-AE7C-7844CBCCAA8A}"/>
              </a:ext>
            </a:extLst>
          </p:cNvPr>
          <p:cNvSpPr>
            <a:spLocks noGrp="1"/>
          </p:cNvSpPr>
          <p:nvPr>
            <p:ph type="body" sz="quarter" idx="13"/>
          </p:nvPr>
        </p:nvSpPr>
        <p:spPr>
          <a:xfrm>
            <a:off x="365125" y="3508375"/>
            <a:ext cx="5430838" cy="320675"/>
          </a:xfrm>
        </p:spPr>
        <p:txBody>
          <a:bodyPr/>
          <a:lstStyle/>
          <a:p>
            <a:pPr>
              <a:buFont typeface="Arial" charset="0"/>
              <a:buNone/>
              <a:defRPr/>
            </a:pPr>
            <a:r>
              <a:rPr lang="en-US" sz="800" dirty="0">
                <a:ea typeface="ＭＳ Ｐゴシック" charset="-128"/>
              </a:rPr>
              <a:t>&lt;Project Manager Name&gt;, &lt;UNIT&gt;</a:t>
            </a:r>
          </a:p>
          <a:p>
            <a:pPr>
              <a:buFont typeface="Arial" charset="0"/>
              <a:buNone/>
              <a:defRPr/>
            </a:pPr>
            <a:r>
              <a:rPr lang="en-US" sz="800" dirty="0">
                <a:ea typeface="ＭＳ Ｐゴシック" charset="-128"/>
              </a:rPr>
              <a:t>&lt;MMMM dd, YYYY&gt;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A9D68-3CDC-4F09-8899-480277D3146D}"/>
              </a:ext>
            </a:extLst>
          </p:cNvPr>
          <p:cNvSpPr>
            <a:spLocks noGrp="1"/>
          </p:cNvSpPr>
          <p:nvPr>
            <p:ph type="body" sz="quarter" idx="11"/>
          </p:nvPr>
        </p:nvSpPr>
        <p:spPr/>
        <p:txBody>
          <a:bodyPr/>
          <a:lstStyle/>
          <a:p>
            <a:r>
              <a:rPr lang="en-US" dirty="0"/>
              <a:t>Project plan (following lean six sigma dmaic)</a:t>
            </a:r>
          </a:p>
        </p:txBody>
      </p:sp>
      <p:sp>
        <p:nvSpPr>
          <p:cNvPr id="70" name="Freeform: Shape 69">
            <a:extLst>
              <a:ext uri="{FF2B5EF4-FFF2-40B4-BE49-F238E27FC236}">
                <a16:creationId xmlns:a16="http://schemas.microsoft.com/office/drawing/2014/main" id="{4EF72A97-BF9B-4FA5-A6FA-65D132080AE1}"/>
              </a:ext>
            </a:extLst>
          </p:cNvPr>
          <p:cNvSpPr/>
          <p:nvPr/>
        </p:nvSpPr>
        <p:spPr>
          <a:xfrm>
            <a:off x="245792" y="2390062"/>
            <a:ext cx="8652416" cy="879162"/>
          </a:xfrm>
          <a:custGeom>
            <a:avLst/>
            <a:gdLst>
              <a:gd name="connsiteX0" fmla="*/ 493359 w 11536554"/>
              <a:gd name="connsiteY0" fmla="*/ 0 h 1024630"/>
              <a:gd name="connsiteX1" fmla="*/ 2574855 w 11536554"/>
              <a:gd name="connsiteY1" fmla="*/ 0 h 1024630"/>
              <a:gd name="connsiteX2" fmla="*/ 3094636 w 11536554"/>
              <a:gd name="connsiteY2" fmla="*/ 0 h 1024630"/>
              <a:gd name="connsiteX3" fmla="*/ 4990654 w 11536554"/>
              <a:gd name="connsiteY3" fmla="*/ 0 h 1024630"/>
              <a:gd name="connsiteX4" fmla="*/ 5176133 w 11536554"/>
              <a:gd name="connsiteY4" fmla="*/ 0 h 1024630"/>
              <a:gd name="connsiteX5" fmla="*/ 6359238 w 11536554"/>
              <a:gd name="connsiteY5" fmla="*/ 0 h 1024630"/>
              <a:gd name="connsiteX6" fmla="*/ 7072151 w 11536554"/>
              <a:gd name="connsiteY6" fmla="*/ 0 h 1024630"/>
              <a:gd name="connsiteX7" fmla="*/ 7591932 w 11536554"/>
              <a:gd name="connsiteY7" fmla="*/ 0 h 1024630"/>
              <a:gd name="connsiteX8" fmla="*/ 8440734 w 11536554"/>
              <a:gd name="connsiteY8" fmla="*/ 0 h 1024630"/>
              <a:gd name="connsiteX9" fmla="*/ 8960515 w 11536554"/>
              <a:gd name="connsiteY9" fmla="*/ 0 h 1024630"/>
              <a:gd name="connsiteX10" fmla="*/ 9673429 w 11536554"/>
              <a:gd name="connsiteY10" fmla="*/ 0 h 1024630"/>
              <a:gd name="connsiteX11" fmla="*/ 11042012 w 11536554"/>
              <a:gd name="connsiteY11" fmla="*/ 0 h 1024630"/>
              <a:gd name="connsiteX12" fmla="*/ 11318072 w 11536554"/>
              <a:gd name="connsiteY12" fmla="*/ 130009 h 1024630"/>
              <a:gd name="connsiteX13" fmla="*/ 11496328 w 11536554"/>
              <a:gd name="connsiteY13" fmla="*/ 382306 h 1024630"/>
              <a:gd name="connsiteX14" fmla="*/ 11496328 w 11536554"/>
              <a:gd name="connsiteY14" fmla="*/ 642324 h 1024630"/>
              <a:gd name="connsiteX15" fmla="*/ 11318072 w 11536554"/>
              <a:gd name="connsiteY15" fmla="*/ 894620 h 1024630"/>
              <a:gd name="connsiteX16" fmla="*/ 11042012 w 11536554"/>
              <a:gd name="connsiteY16" fmla="*/ 1024630 h 1024630"/>
              <a:gd name="connsiteX17" fmla="*/ 9673429 w 11536554"/>
              <a:gd name="connsiteY17" fmla="*/ 1024630 h 1024630"/>
              <a:gd name="connsiteX18" fmla="*/ 8960515 w 11536554"/>
              <a:gd name="connsiteY18" fmla="*/ 1024630 h 1024630"/>
              <a:gd name="connsiteX19" fmla="*/ 8440734 w 11536554"/>
              <a:gd name="connsiteY19" fmla="*/ 1024630 h 1024630"/>
              <a:gd name="connsiteX20" fmla="*/ 7591932 w 11536554"/>
              <a:gd name="connsiteY20" fmla="*/ 1024630 h 1024630"/>
              <a:gd name="connsiteX21" fmla="*/ 7072151 w 11536554"/>
              <a:gd name="connsiteY21" fmla="*/ 1024630 h 1024630"/>
              <a:gd name="connsiteX22" fmla="*/ 6359238 w 11536554"/>
              <a:gd name="connsiteY22" fmla="*/ 1024630 h 1024630"/>
              <a:gd name="connsiteX23" fmla="*/ 5176133 w 11536554"/>
              <a:gd name="connsiteY23" fmla="*/ 1024630 h 1024630"/>
              <a:gd name="connsiteX24" fmla="*/ 4990654 w 11536554"/>
              <a:gd name="connsiteY24" fmla="*/ 1024630 h 1024630"/>
              <a:gd name="connsiteX25" fmla="*/ 3094636 w 11536554"/>
              <a:gd name="connsiteY25" fmla="*/ 1024630 h 1024630"/>
              <a:gd name="connsiteX26" fmla="*/ 2574855 w 11536554"/>
              <a:gd name="connsiteY26" fmla="*/ 1024630 h 1024630"/>
              <a:gd name="connsiteX27" fmla="*/ 493359 w 11536554"/>
              <a:gd name="connsiteY27" fmla="*/ 1024630 h 1024630"/>
              <a:gd name="connsiteX28" fmla="*/ 217299 w 11536554"/>
              <a:gd name="connsiteY28" fmla="*/ 894620 h 1024630"/>
              <a:gd name="connsiteX29" fmla="*/ 39042 w 11536554"/>
              <a:gd name="connsiteY29" fmla="*/ 642324 h 1024630"/>
              <a:gd name="connsiteX30" fmla="*/ 39042 w 11536554"/>
              <a:gd name="connsiteY30" fmla="*/ 382306 h 1024630"/>
              <a:gd name="connsiteX31" fmla="*/ 217299 w 11536554"/>
              <a:gd name="connsiteY31" fmla="*/ 130009 h 1024630"/>
              <a:gd name="connsiteX32" fmla="*/ 493359 w 11536554"/>
              <a:gd name="connsiteY32" fmla="*/ 0 h 10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36554" h="1024630">
                <a:moveTo>
                  <a:pt x="493359" y="0"/>
                </a:moveTo>
                <a:lnTo>
                  <a:pt x="2574855" y="0"/>
                </a:lnTo>
                <a:lnTo>
                  <a:pt x="3094636" y="0"/>
                </a:lnTo>
                <a:lnTo>
                  <a:pt x="4990654" y="0"/>
                </a:lnTo>
                <a:lnTo>
                  <a:pt x="5176133" y="0"/>
                </a:lnTo>
                <a:lnTo>
                  <a:pt x="6359238" y="0"/>
                </a:lnTo>
                <a:lnTo>
                  <a:pt x="7072151" y="0"/>
                </a:lnTo>
                <a:lnTo>
                  <a:pt x="7591932" y="0"/>
                </a:lnTo>
                <a:lnTo>
                  <a:pt x="8440734" y="0"/>
                </a:lnTo>
                <a:lnTo>
                  <a:pt x="8960515" y="0"/>
                </a:lnTo>
                <a:lnTo>
                  <a:pt x="9673429" y="0"/>
                </a:lnTo>
                <a:lnTo>
                  <a:pt x="11042012" y="0"/>
                </a:lnTo>
                <a:cubicBezTo>
                  <a:pt x="11147703" y="0"/>
                  <a:pt x="11266015" y="55350"/>
                  <a:pt x="11318072" y="130009"/>
                </a:cubicBezTo>
                <a:lnTo>
                  <a:pt x="11496328" y="382306"/>
                </a:lnTo>
                <a:cubicBezTo>
                  <a:pt x="11549963" y="455677"/>
                  <a:pt x="11549963" y="567666"/>
                  <a:pt x="11496328" y="642324"/>
                </a:cubicBezTo>
                <a:lnTo>
                  <a:pt x="11318072" y="894620"/>
                </a:lnTo>
                <a:cubicBezTo>
                  <a:pt x="11266015" y="969280"/>
                  <a:pt x="11146126" y="1024630"/>
                  <a:pt x="11042012" y="1024630"/>
                </a:cubicBezTo>
                <a:lnTo>
                  <a:pt x="9673429" y="1024630"/>
                </a:lnTo>
                <a:lnTo>
                  <a:pt x="8960515" y="1024630"/>
                </a:lnTo>
                <a:lnTo>
                  <a:pt x="8440734" y="1024630"/>
                </a:lnTo>
                <a:lnTo>
                  <a:pt x="7591932" y="1024630"/>
                </a:lnTo>
                <a:lnTo>
                  <a:pt x="7072151" y="1024630"/>
                </a:lnTo>
                <a:lnTo>
                  <a:pt x="6359238" y="1024630"/>
                </a:lnTo>
                <a:lnTo>
                  <a:pt x="5176133" y="1024630"/>
                </a:lnTo>
                <a:lnTo>
                  <a:pt x="4990654" y="1024630"/>
                </a:lnTo>
                <a:lnTo>
                  <a:pt x="3094636" y="1024630"/>
                </a:lnTo>
                <a:lnTo>
                  <a:pt x="2574855" y="1024630"/>
                </a:lnTo>
                <a:lnTo>
                  <a:pt x="493359" y="1024630"/>
                </a:lnTo>
                <a:cubicBezTo>
                  <a:pt x="387668" y="1024630"/>
                  <a:pt x="269355" y="969280"/>
                  <a:pt x="217299" y="894620"/>
                </a:cubicBezTo>
                <a:lnTo>
                  <a:pt x="39042" y="642324"/>
                </a:lnTo>
                <a:cubicBezTo>
                  <a:pt x="-13014" y="567666"/>
                  <a:pt x="-13014" y="456964"/>
                  <a:pt x="39042" y="382306"/>
                </a:cubicBezTo>
                <a:lnTo>
                  <a:pt x="217299" y="130009"/>
                </a:lnTo>
                <a:cubicBezTo>
                  <a:pt x="269355" y="55350"/>
                  <a:pt x="389244" y="0"/>
                  <a:pt x="493359" y="0"/>
                </a:cubicBezTo>
                <a:close/>
              </a:path>
            </a:pathLst>
          </a:custGeom>
          <a:gradFill flip="none" rotWithShape="1">
            <a:gsLst>
              <a:gs pos="50400">
                <a:schemeClr val="accent2"/>
              </a:gs>
              <a:gs pos="0">
                <a:schemeClr val="accent1"/>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Rounded Corners 32">
            <a:extLst>
              <a:ext uri="{FF2B5EF4-FFF2-40B4-BE49-F238E27FC236}">
                <a16:creationId xmlns:a16="http://schemas.microsoft.com/office/drawing/2014/main" id="{9483ADCA-A334-4288-B8D0-15FE1AE0C1C2}"/>
              </a:ext>
            </a:extLst>
          </p:cNvPr>
          <p:cNvSpPr/>
          <p:nvPr/>
        </p:nvSpPr>
        <p:spPr>
          <a:xfrm>
            <a:off x="559205"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1" name="Rectangle: Rounded Corners 60">
            <a:extLst>
              <a:ext uri="{FF2B5EF4-FFF2-40B4-BE49-F238E27FC236}">
                <a16:creationId xmlns:a16="http://schemas.microsoft.com/office/drawing/2014/main" id="{B27196CF-3ABF-4482-A55E-CF7A0137D0C9}"/>
              </a:ext>
            </a:extLst>
          </p:cNvPr>
          <p:cNvSpPr/>
          <p:nvPr/>
        </p:nvSpPr>
        <p:spPr>
          <a:xfrm>
            <a:off x="2228804"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2" name="Rectangle: Rounded Corners 61">
            <a:extLst>
              <a:ext uri="{FF2B5EF4-FFF2-40B4-BE49-F238E27FC236}">
                <a16:creationId xmlns:a16="http://schemas.microsoft.com/office/drawing/2014/main" id="{A4631121-0819-4C08-8C63-9AFC54BE0104}"/>
              </a:ext>
            </a:extLst>
          </p:cNvPr>
          <p:cNvSpPr/>
          <p:nvPr/>
        </p:nvSpPr>
        <p:spPr>
          <a:xfrm>
            <a:off x="3898403"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3" name="Rectangle: Rounded Corners 62">
            <a:extLst>
              <a:ext uri="{FF2B5EF4-FFF2-40B4-BE49-F238E27FC236}">
                <a16:creationId xmlns:a16="http://schemas.microsoft.com/office/drawing/2014/main" id="{AA6A6B16-92D0-4859-BEE6-60D8B177C8B3}"/>
              </a:ext>
            </a:extLst>
          </p:cNvPr>
          <p:cNvSpPr/>
          <p:nvPr/>
        </p:nvSpPr>
        <p:spPr>
          <a:xfrm>
            <a:off x="5568002"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4" name="Rectangle: Rounded Corners 63">
            <a:extLst>
              <a:ext uri="{FF2B5EF4-FFF2-40B4-BE49-F238E27FC236}">
                <a16:creationId xmlns:a16="http://schemas.microsoft.com/office/drawing/2014/main" id="{929480A0-2A80-4474-A637-4D16EB4F4CAA}"/>
              </a:ext>
            </a:extLst>
          </p:cNvPr>
          <p:cNvSpPr/>
          <p:nvPr/>
        </p:nvSpPr>
        <p:spPr>
          <a:xfrm>
            <a:off x="7237602"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grpSp>
        <p:nvGrpSpPr>
          <p:cNvPr id="5" name="Group 4">
            <a:extLst>
              <a:ext uri="{FF2B5EF4-FFF2-40B4-BE49-F238E27FC236}">
                <a16:creationId xmlns:a16="http://schemas.microsoft.com/office/drawing/2014/main" id="{38329D89-2410-48FC-BDDF-4592B5299562}"/>
              </a:ext>
            </a:extLst>
          </p:cNvPr>
          <p:cNvGrpSpPr/>
          <p:nvPr/>
        </p:nvGrpSpPr>
        <p:grpSpPr>
          <a:xfrm>
            <a:off x="559204" y="2390061"/>
            <a:ext cx="7330295" cy="879163"/>
            <a:chOff x="745605" y="3186748"/>
            <a:chExt cx="9773726" cy="1172217"/>
          </a:xfrm>
        </p:grpSpPr>
        <p:sp>
          <p:nvSpPr>
            <p:cNvPr id="45" name="Freeform: Shape 44">
              <a:extLst>
                <a:ext uri="{FF2B5EF4-FFF2-40B4-BE49-F238E27FC236}">
                  <a16:creationId xmlns:a16="http://schemas.microsoft.com/office/drawing/2014/main" id="{E227207D-163D-40AE-BACD-4716195F6BAE}"/>
                </a:ext>
              </a:extLst>
            </p:cNvPr>
            <p:cNvSpPr/>
            <p:nvPr/>
          </p:nvSpPr>
          <p:spPr>
            <a:xfrm>
              <a:off x="745605" y="3210883"/>
              <a:ext cx="884255" cy="1117600"/>
            </a:xfrm>
            <a:custGeom>
              <a:avLst/>
              <a:gdLst>
                <a:gd name="connsiteX0" fmla="*/ 0 w 685800"/>
                <a:gd name="connsiteY0" fmla="*/ 0 h 866775"/>
                <a:gd name="connsiteX1" fmla="*/ 196882 w 685800"/>
                <a:gd name="connsiteY1" fmla="*/ 0 h 866775"/>
                <a:gd name="connsiteX2" fmla="*/ 479679 w 685800"/>
                <a:gd name="connsiteY2" fmla="*/ 47149 h 866775"/>
                <a:gd name="connsiteX3" fmla="*/ 632079 w 685800"/>
                <a:gd name="connsiteY3" fmla="*/ 200311 h 866775"/>
                <a:gd name="connsiteX4" fmla="*/ 691991 w 685800"/>
                <a:gd name="connsiteY4" fmla="*/ 447961 h 866775"/>
                <a:gd name="connsiteX5" fmla="*/ 658463 w 685800"/>
                <a:gd name="connsiteY5" fmla="*/ 633127 h 866775"/>
                <a:gd name="connsiteX6" fmla="*/ 565976 w 685800"/>
                <a:gd name="connsiteY6" fmla="*/ 773240 h 866775"/>
                <a:gd name="connsiteX7" fmla="*/ 438150 w 685800"/>
                <a:gd name="connsiteY7" fmla="*/ 850297 h 866775"/>
                <a:gd name="connsiteX8" fmla="*/ 199835 w 685800"/>
                <a:gd name="connsiteY8" fmla="*/ 871633 h 866775"/>
                <a:gd name="connsiteX9" fmla="*/ 0 w 685800"/>
                <a:gd name="connsiteY9" fmla="*/ 871633 h 866775"/>
                <a:gd name="connsiteX10" fmla="*/ 0 w 685800"/>
                <a:gd name="connsiteY10" fmla="*/ 0 h 866775"/>
                <a:gd name="connsiteX11" fmla="*/ 164973 w 685800"/>
                <a:gd name="connsiteY11" fmla="*/ 160020 h 866775"/>
                <a:gd name="connsiteX12" fmla="*/ 164973 w 685800"/>
                <a:gd name="connsiteY12" fmla="*/ 709898 h 866775"/>
                <a:gd name="connsiteX13" fmla="*/ 242126 w 685800"/>
                <a:gd name="connsiteY13" fmla="*/ 709898 h 866775"/>
                <a:gd name="connsiteX14" fmla="*/ 407384 w 685800"/>
                <a:gd name="connsiteY14" fmla="*/ 683800 h 866775"/>
                <a:gd name="connsiteX15" fmla="*/ 491395 w 685800"/>
                <a:gd name="connsiteY15" fmla="*/ 595979 h 866775"/>
                <a:gd name="connsiteX16" fmla="*/ 524066 w 685800"/>
                <a:gd name="connsiteY16" fmla="*/ 444151 h 866775"/>
                <a:gd name="connsiteX17" fmla="*/ 446342 w 685800"/>
                <a:gd name="connsiteY17" fmla="*/ 228791 h 866775"/>
                <a:gd name="connsiteX18" fmla="*/ 221456 w 685800"/>
                <a:gd name="connsiteY18" fmla="*/ 160020 h 866775"/>
                <a:gd name="connsiteX19" fmla="*/ 164973 w 685800"/>
                <a:gd name="connsiteY19" fmla="*/ 1600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 h="866775">
                  <a:moveTo>
                    <a:pt x="0" y="0"/>
                  </a:moveTo>
                  <a:lnTo>
                    <a:pt x="196882" y="0"/>
                  </a:lnTo>
                  <a:cubicBezTo>
                    <a:pt x="323755" y="0"/>
                    <a:pt x="418052" y="15716"/>
                    <a:pt x="479679" y="47149"/>
                  </a:cubicBezTo>
                  <a:cubicBezTo>
                    <a:pt x="541306" y="78581"/>
                    <a:pt x="592169" y="129635"/>
                    <a:pt x="632079" y="200311"/>
                  </a:cubicBezTo>
                  <a:cubicBezTo>
                    <a:pt x="671989" y="270986"/>
                    <a:pt x="691991" y="353568"/>
                    <a:pt x="691991" y="447961"/>
                  </a:cubicBezTo>
                  <a:cubicBezTo>
                    <a:pt x="691991" y="515112"/>
                    <a:pt x="680847" y="576834"/>
                    <a:pt x="658463" y="633127"/>
                  </a:cubicBezTo>
                  <a:cubicBezTo>
                    <a:pt x="636080" y="689420"/>
                    <a:pt x="605314" y="736187"/>
                    <a:pt x="565976" y="773240"/>
                  </a:cubicBezTo>
                  <a:cubicBezTo>
                    <a:pt x="526637" y="810387"/>
                    <a:pt x="484061" y="836009"/>
                    <a:pt x="438150" y="850297"/>
                  </a:cubicBezTo>
                  <a:cubicBezTo>
                    <a:pt x="392335" y="864489"/>
                    <a:pt x="312896" y="871633"/>
                    <a:pt x="199835" y="871633"/>
                  </a:cubicBezTo>
                  <a:lnTo>
                    <a:pt x="0" y="871633"/>
                  </a:lnTo>
                  <a:lnTo>
                    <a:pt x="0" y="0"/>
                  </a:lnTo>
                  <a:close/>
                  <a:moveTo>
                    <a:pt x="164973" y="160020"/>
                  </a:moveTo>
                  <a:lnTo>
                    <a:pt x="164973" y="709898"/>
                  </a:lnTo>
                  <a:lnTo>
                    <a:pt x="242126" y="709898"/>
                  </a:lnTo>
                  <a:cubicBezTo>
                    <a:pt x="318135" y="709898"/>
                    <a:pt x="373190" y="701231"/>
                    <a:pt x="407384" y="683800"/>
                  </a:cubicBezTo>
                  <a:cubicBezTo>
                    <a:pt x="441579" y="666369"/>
                    <a:pt x="469583" y="637127"/>
                    <a:pt x="491395" y="595979"/>
                  </a:cubicBezTo>
                  <a:cubicBezTo>
                    <a:pt x="513112" y="554831"/>
                    <a:pt x="524066" y="504254"/>
                    <a:pt x="524066" y="444151"/>
                  </a:cubicBezTo>
                  <a:cubicBezTo>
                    <a:pt x="524066" y="351663"/>
                    <a:pt x="498158" y="279845"/>
                    <a:pt x="446342" y="228791"/>
                  </a:cubicBezTo>
                  <a:cubicBezTo>
                    <a:pt x="399669" y="182880"/>
                    <a:pt x="324707" y="160020"/>
                    <a:pt x="221456" y="160020"/>
                  </a:cubicBezTo>
                  <a:lnTo>
                    <a:pt x="164973" y="160020"/>
                  </a:lnTo>
                  <a:close/>
                </a:path>
              </a:pathLst>
            </a:custGeom>
            <a:solidFill>
              <a:srgbClr val="017CFC">
                <a:alpha val="15000"/>
              </a:srgbClr>
            </a:solidFill>
            <a:ln w="9525" cap="flat">
              <a:noFill/>
              <a:prstDash val="solid"/>
              <a:miter/>
            </a:ln>
          </p:spPr>
          <p:txBody>
            <a:bodyPr rtlCol="0" anchor="ctr"/>
            <a:lstStyle/>
            <a:p>
              <a:endParaRPr lang="en-US" sz="1800" dirty="0"/>
            </a:p>
          </p:txBody>
        </p:sp>
        <p:sp>
          <p:nvSpPr>
            <p:cNvPr id="46" name="Freeform: Shape 45">
              <a:extLst>
                <a:ext uri="{FF2B5EF4-FFF2-40B4-BE49-F238E27FC236}">
                  <a16:creationId xmlns:a16="http://schemas.microsoft.com/office/drawing/2014/main" id="{C78C286C-D6A1-4C13-A2AF-256EAED97C6A}"/>
                </a:ext>
              </a:extLst>
            </p:cNvPr>
            <p:cNvSpPr/>
            <p:nvPr/>
          </p:nvSpPr>
          <p:spPr>
            <a:xfrm>
              <a:off x="2795078" y="3186749"/>
              <a:ext cx="1371344" cy="1166283"/>
            </a:xfrm>
            <a:custGeom>
              <a:avLst/>
              <a:gdLst>
                <a:gd name="connsiteX0" fmla="*/ 151067 w 1019175"/>
                <a:gd name="connsiteY0" fmla="*/ 0 h 866775"/>
                <a:gd name="connsiteX1" fmla="*/ 312992 w 1019175"/>
                <a:gd name="connsiteY1" fmla="*/ 0 h 866775"/>
                <a:gd name="connsiteX2" fmla="*/ 515398 w 1019175"/>
                <a:gd name="connsiteY2" fmla="*/ 607981 h 866775"/>
                <a:gd name="connsiteX3" fmla="*/ 719614 w 1019175"/>
                <a:gd name="connsiteY3" fmla="*/ 0 h 866775"/>
                <a:gd name="connsiteX4" fmla="*/ 881444 w 1019175"/>
                <a:gd name="connsiteY4" fmla="*/ 0 h 866775"/>
                <a:gd name="connsiteX5" fmla="*/ 1027938 w 1019175"/>
                <a:gd name="connsiteY5" fmla="*/ 871728 h 866775"/>
                <a:gd name="connsiteX6" fmla="*/ 867251 w 1019175"/>
                <a:gd name="connsiteY6" fmla="*/ 871728 h 866775"/>
                <a:gd name="connsiteX7" fmla="*/ 773621 w 1019175"/>
                <a:gd name="connsiteY7" fmla="*/ 321183 h 866775"/>
                <a:gd name="connsiteX8" fmla="*/ 588169 w 1019175"/>
                <a:gd name="connsiteY8" fmla="*/ 871728 h 866775"/>
                <a:gd name="connsiteX9" fmla="*/ 441674 w 1019175"/>
                <a:gd name="connsiteY9" fmla="*/ 871728 h 866775"/>
                <a:gd name="connsiteX10" fmla="*/ 257842 w 1019175"/>
                <a:gd name="connsiteY10" fmla="*/ 321183 h 866775"/>
                <a:gd name="connsiteX11" fmla="*/ 162020 w 1019175"/>
                <a:gd name="connsiteY11" fmla="*/ 871728 h 866775"/>
                <a:gd name="connsiteX12" fmla="*/ 0 w 1019175"/>
                <a:gd name="connsiteY12" fmla="*/ 871728 h 866775"/>
                <a:gd name="connsiteX13" fmla="*/ 151067 w 1019175"/>
                <a:gd name="connsiteY13" fmla="*/ 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9175" h="866775">
                  <a:moveTo>
                    <a:pt x="151067" y="0"/>
                  </a:moveTo>
                  <a:lnTo>
                    <a:pt x="312992" y="0"/>
                  </a:lnTo>
                  <a:lnTo>
                    <a:pt x="515398" y="607981"/>
                  </a:lnTo>
                  <a:lnTo>
                    <a:pt x="719614" y="0"/>
                  </a:lnTo>
                  <a:lnTo>
                    <a:pt x="881444" y="0"/>
                  </a:lnTo>
                  <a:lnTo>
                    <a:pt x="1027938" y="871728"/>
                  </a:lnTo>
                  <a:lnTo>
                    <a:pt x="867251" y="871728"/>
                  </a:lnTo>
                  <a:lnTo>
                    <a:pt x="773621" y="321183"/>
                  </a:lnTo>
                  <a:lnTo>
                    <a:pt x="588169" y="871728"/>
                  </a:lnTo>
                  <a:lnTo>
                    <a:pt x="441674" y="871728"/>
                  </a:lnTo>
                  <a:lnTo>
                    <a:pt x="257842" y="321183"/>
                  </a:lnTo>
                  <a:lnTo>
                    <a:pt x="162020" y="871728"/>
                  </a:lnTo>
                  <a:lnTo>
                    <a:pt x="0" y="871728"/>
                  </a:lnTo>
                  <a:lnTo>
                    <a:pt x="151067" y="0"/>
                  </a:lnTo>
                  <a:close/>
                </a:path>
              </a:pathLst>
            </a:custGeom>
            <a:solidFill>
              <a:srgbClr val="0395E7">
                <a:alpha val="15000"/>
              </a:srgbClr>
            </a:solidFill>
            <a:ln w="9525" cap="flat">
              <a:noFill/>
              <a:prstDash val="solid"/>
              <a:miter/>
            </a:ln>
          </p:spPr>
          <p:txBody>
            <a:bodyPr rtlCol="0" anchor="ctr"/>
            <a:lstStyle/>
            <a:p>
              <a:endParaRPr lang="en-US" sz="1800" dirty="0"/>
            </a:p>
          </p:txBody>
        </p:sp>
        <p:sp>
          <p:nvSpPr>
            <p:cNvPr id="47" name="Freeform: Shape 46">
              <a:extLst>
                <a:ext uri="{FF2B5EF4-FFF2-40B4-BE49-F238E27FC236}">
                  <a16:creationId xmlns:a16="http://schemas.microsoft.com/office/drawing/2014/main" id="{7CE4DAAF-1026-4C47-9ABE-DB068548C7B5}"/>
                </a:ext>
              </a:extLst>
            </p:cNvPr>
            <p:cNvSpPr/>
            <p:nvPr/>
          </p:nvSpPr>
          <p:spPr>
            <a:xfrm>
              <a:off x="5030866" y="3186748"/>
              <a:ext cx="1126664" cy="1165073"/>
            </a:xfrm>
            <a:custGeom>
              <a:avLst/>
              <a:gdLst>
                <a:gd name="connsiteX0" fmla="*/ 336709 w 838200"/>
                <a:gd name="connsiteY0" fmla="*/ 0 h 866775"/>
                <a:gd name="connsiteX1" fmla="*/ 505206 w 838200"/>
                <a:gd name="connsiteY1" fmla="*/ 0 h 866775"/>
                <a:gd name="connsiteX2" fmla="*/ 840962 w 838200"/>
                <a:gd name="connsiteY2" fmla="*/ 871728 h 866775"/>
                <a:gd name="connsiteX3" fmla="*/ 668274 w 838200"/>
                <a:gd name="connsiteY3" fmla="*/ 871728 h 866775"/>
                <a:gd name="connsiteX4" fmla="*/ 599980 w 838200"/>
                <a:gd name="connsiteY4" fmla="*/ 692182 h 866775"/>
                <a:gd name="connsiteX5" fmla="*/ 243745 w 838200"/>
                <a:gd name="connsiteY5" fmla="*/ 692182 h 866775"/>
                <a:gd name="connsiteX6" fmla="*/ 172688 w 838200"/>
                <a:gd name="connsiteY6" fmla="*/ 871728 h 866775"/>
                <a:gd name="connsiteX7" fmla="*/ 0 w 838200"/>
                <a:gd name="connsiteY7" fmla="*/ 871728 h 866775"/>
                <a:gd name="connsiteX8" fmla="*/ 336709 w 838200"/>
                <a:gd name="connsiteY8" fmla="*/ 0 h 866775"/>
                <a:gd name="connsiteX9" fmla="*/ 421957 w 838200"/>
                <a:gd name="connsiteY9" fmla="*/ 231077 h 866775"/>
                <a:gd name="connsiteX10" fmla="*/ 304800 w 838200"/>
                <a:gd name="connsiteY10" fmla="*/ 530352 h 866775"/>
                <a:gd name="connsiteX11" fmla="*/ 538353 w 838200"/>
                <a:gd name="connsiteY11" fmla="*/ 530352 h 866775"/>
                <a:gd name="connsiteX12" fmla="*/ 421957 w 838200"/>
                <a:gd name="connsiteY12" fmla="*/ 231077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0" h="866775">
                  <a:moveTo>
                    <a:pt x="336709" y="0"/>
                  </a:moveTo>
                  <a:lnTo>
                    <a:pt x="505206" y="0"/>
                  </a:lnTo>
                  <a:lnTo>
                    <a:pt x="840962" y="871728"/>
                  </a:lnTo>
                  <a:lnTo>
                    <a:pt x="668274" y="871728"/>
                  </a:lnTo>
                  <a:lnTo>
                    <a:pt x="599980" y="692182"/>
                  </a:lnTo>
                  <a:lnTo>
                    <a:pt x="243745" y="692182"/>
                  </a:lnTo>
                  <a:lnTo>
                    <a:pt x="172688" y="871728"/>
                  </a:lnTo>
                  <a:lnTo>
                    <a:pt x="0" y="871728"/>
                  </a:lnTo>
                  <a:lnTo>
                    <a:pt x="336709" y="0"/>
                  </a:lnTo>
                  <a:close/>
                  <a:moveTo>
                    <a:pt x="421957" y="231077"/>
                  </a:moveTo>
                  <a:lnTo>
                    <a:pt x="304800" y="530352"/>
                  </a:lnTo>
                  <a:lnTo>
                    <a:pt x="538353" y="530352"/>
                  </a:lnTo>
                  <a:lnTo>
                    <a:pt x="421957" y="231077"/>
                  </a:lnTo>
                  <a:close/>
                </a:path>
              </a:pathLst>
            </a:custGeom>
            <a:solidFill>
              <a:srgbClr val="04B0DD">
                <a:alpha val="15000"/>
              </a:srgbClr>
            </a:solidFill>
            <a:ln w="9525" cap="flat">
              <a:noFill/>
              <a:prstDash val="solid"/>
              <a:miter/>
            </a:ln>
          </p:spPr>
          <p:txBody>
            <a:bodyPr rtlCol="0" anchor="ctr"/>
            <a:lstStyle/>
            <a:p>
              <a:endParaRPr lang="en-US" sz="1800" dirty="0"/>
            </a:p>
          </p:txBody>
        </p:sp>
        <p:sp>
          <p:nvSpPr>
            <p:cNvPr id="48" name="Freeform: Shape 47">
              <a:extLst>
                <a:ext uri="{FF2B5EF4-FFF2-40B4-BE49-F238E27FC236}">
                  <a16:creationId xmlns:a16="http://schemas.microsoft.com/office/drawing/2014/main" id="{60C083D6-8091-4D63-BC50-D0112F4E5E88}"/>
                </a:ext>
              </a:extLst>
            </p:cNvPr>
            <p:cNvSpPr/>
            <p:nvPr/>
          </p:nvSpPr>
          <p:spPr>
            <a:xfrm>
              <a:off x="7424003" y="3186749"/>
              <a:ext cx="218126" cy="1167616"/>
            </a:xfrm>
            <a:custGeom>
              <a:avLst/>
              <a:gdLst>
                <a:gd name="connsiteX0" fmla="*/ 0 w 161925"/>
                <a:gd name="connsiteY0" fmla="*/ 0 h 866775"/>
                <a:gd name="connsiteX1" fmla="*/ 164972 w 161925"/>
                <a:gd name="connsiteY1" fmla="*/ 0 h 866775"/>
                <a:gd name="connsiteX2" fmla="*/ 164972 w 161925"/>
                <a:gd name="connsiteY2" fmla="*/ 871728 h 866775"/>
                <a:gd name="connsiteX3" fmla="*/ 0 w 161925"/>
                <a:gd name="connsiteY3" fmla="*/ 871728 h 866775"/>
                <a:gd name="connsiteX4" fmla="*/ 0 w 161925"/>
                <a:gd name="connsiteY4" fmla="*/ 0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866775">
                  <a:moveTo>
                    <a:pt x="0" y="0"/>
                  </a:moveTo>
                  <a:lnTo>
                    <a:pt x="164972" y="0"/>
                  </a:lnTo>
                  <a:lnTo>
                    <a:pt x="164972" y="871728"/>
                  </a:lnTo>
                  <a:lnTo>
                    <a:pt x="0" y="871728"/>
                  </a:lnTo>
                  <a:lnTo>
                    <a:pt x="0" y="0"/>
                  </a:lnTo>
                  <a:close/>
                </a:path>
              </a:pathLst>
            </a:custGeom>
            <a:solidFill>
              <a:srgbClr val="1CB3DD">
                <a:alpha val="15000"/>
              </a:srgbClr>
            </a:solidFill>
            <a:ln w="9525" cap="flat">
              <a:noFill/>
              <a:prstDash val="solid"/>
              <a:miter/>
            </a:ln>
          </p:spPr>
          <p:txBody>
            <a:bodyPr rtlCol="0" anchor="ctr"/>
            <a:lstStyle/>
            <a:p>
              <a:endParaRPr lang="en-US" sz="1800" dirty="0"/>
            </a:p>
          </p:txBody>
        </p:sp>
        <p:sp>
          <p:nvSpPr>
            <p:cNvPr id="49" name="Freeform: Shape 48">
              <a:extLst>
                <a:ext uri="{FF2B5EF4-FFF2-40B4-BE49-F238E27FC236}">
                  <a16:creationId xmlns:a16="http://schemas.microsoft.com/office/drawing/2014/main" id="{072FFAC7-E65E-4087-B5EE-E9CF362DB958}"/>
                </a:ext>
              </a:extLst>
            </p:cNvPr>
            <p:cNvSpPr/>
            <p:nvPr/>
          </p:nvSpPr>
          <p:spPr>
            <a:xfrm>
              <a:off x="9444800" y="3186749"/>
              <a:ext cx="1074531" cy="1172216"/>
            </a:xfrm>
            <a:custGeom>
              <a:avLst/>
              <a:gdLst>
                <a:gd name="connsiteX0" fmla="*/ 845534 w 838200"/>
                <a:gd name="connsiteY0" fmla="*/ 175069 h 914400"/>
                <a:gd name="connsiteX1" fmla="*/ 729329 w 838200"/>
                <a:gd name="connsiteY1" fmla="*/ 285750 h 914400"/>
                <a:gd name="connsiteX2" fmla="*/ 462534 w 838200"/>
                <a:gd name="connsiteY2" fmla="*/ 160592 h 914400"/>
                <a:gd name="connsiteX3" fmla="*/ 251746 w 838200"/>
                <a:gd name="connsiteY3" fmla="*/ 246031 h 914400"/>
                <a:gd name="connsiteX4" fmla="*/ 166021 w 838200"/>
                <a:gd name="connsiteY4" fmla="*/ 456629 h 914400"/>
                <a:gd name="connsiteX5" fmla="*/ 203930 w 838200"/>
                <a:gd name="connsiteY5" fmla="*/ 611410 h 914400"/>
                <a:gd name="connsiteX6" fmla="*/ 311277 w 838200"/>
                <a:gd name="connsiteY6" fmla="*/ 717613 h 914400"/>
                <a:gd name="connsiteX7" fmla="*/ 465487 w 838200"/>
                <a:gd name="connsiteY7" fmla="*/ 756190 h 914400"/>
                <a:gd name="connsiteX8" fmla="*/ 597694 w 838200"/>
                <a:gd name="connsiteY8" fmla="*/ 729234 h 914400"/>
                <a:gd name="connsiteX9" fmla="*/ 729329 w 838200"/>
                <a:gd name="connsiteY9" fmla="*/ 631031 h 914400"/>
                <a:gd name="connsiteX10" fmla="*/ 842010 w 838200"/>
                <a:gd name="connsiteY10" fmla="*/ 748379 h 914400"/>
                <a:gd name="connsiteX11" fmla="*/ 659225 w 838200"/>
                <a:gd name="connsiteY11" fmla="*/ 879062 h 914400"/>
                <a:gd name="connsiteX12" fmla="*/ 462819 w 838200"/>
                <a:gd name="connsiteY12" fmla="*/ 915543 h 914400"/>
                <a:gd name="connsiteX13" fmla="*/ 129635 w 838200"/>
                <a:gd name="connsiteY13" fmla="*/ 786670 h 914400"/>
                <a:gd name="connsiteX14" fmla="*/ 0 w 838200"/>
                <a:gd name="connsiteY14" fmla="*/ 456343 h 914400"/>
                <a:gd name="connsiteX15" fmla="*/ 59055 w 838200"/>
                <a:gd name="connsiteY15" fmla="*/ 224600 h 914400"/>
                <a:gd name="connsiteX16" fmla="*/ 228219 w 838200"/>
                <a:gd name="connsiteY16" fmla="*/ 61627 h 914400"/>
                <a:gd name="connsiteX17" fmla="*/ 465296 w 838200"/>
                <a:gd name="connsiteY17" fmla="*/ 0 h 914400"/>
                <a:gd name="connsiteX18" fmla="*/ 673322 w 838200"/>
                <a:gd name="connsiteY18" fmla="*/ 45530 h 914400"/>
                <a:gd name="connsiteX19" fmla="*/ 845534 w 838200"/>
                <a:gd name="connsiteY19" fmla="*/ 17506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914400">
                  <a:moveTo>
                    <a:pt x="845534" y="175069"/>
                  </a:moveTo>
                  <a:lnTo>
                    <a:pt x="729329" y="285750"/>
                  </a:lnTo>
                  <a:cubicBezTo>
                    <a:pt x="650271" y="202311"/>
                    <a:pt x="561308" y="160592"/>
                    <a:pt x="462534" y="160592"/>
                  </a:cubicBezTo>
                  <a:cubicBezTo>
                    <a:pt x="379095" y="160592"/>
                    <a:pt x="308896" y="189071"/>
                    <a:pt x="251746" y="246031"/>
                  </a:cubicBezTo>
                  <a:cubicBezTo>
                    <a:pt x="194596" y="302990"/>
                    <a:pt x="166021" y="373190"/>
                    <a:pt x="166021" y="456629"/>
                  </a:cubicBezTo>
                  <a:cubicBezTo>
                    <a:pt x="166021" y="514731"/>
                    <a:pt x="178689" y="566357"/>
                    <a:pt x="203930" y="611410"/>
                  </a:cubicBezTo>
                  <a:cubicBezTo>
                    <a:pt x="229266" y="656463"/>
                    <a:pt x="264985" y="691896"/>
                    <a:pt x="311277" y="717613"/>
                  </a:cubicBezTo>
                  <a:cubicBezTo>
                    <a:pt x="357568" y="743331"/>
                    <a:pt x="408908" y="756190"/>
                    <a:pt x="465487" y="756190"/>
                  </a:cubicBezTo>
                  <a:cubicBezTo>
                    <a:pt x="513683" y="756190"/>
                    <a:pt x="557784" y="747236"/>
                    <a:pt x="597694" y="729234"/>
                  </a:cubicBezTo>
                  <a:cubicBezTo>
                    <a:pt x="637604" y="711232"/>
                    <a:pt x="681514" y="678561"/>
                    <a:pt x="729329" y="631031"/>
                  </a:cubicBezTo>
                  <a:lnTo>
                    <a:pt x="842010" y="748379"/>
                  </a:lnTo>
                  <a:cubicBezTo>
                    <a:pt x="777525" y="811244"/>
                    <a:pt x="716566" y="854774"/>
                    <a:pt x="659225" y="879062"/>
                  </a:cubicBezTo>
                  <a:cubicBezTo>
                    <a:pt x="601885" y="903351"/>
                    <a:pt x="536353" y="915543"/>
                    <a:pt x="462819" y="915543"/>
                  </a:cubicBezTo>
                  <a:cubicBezTo>
                    <a:pt x="327088" y="915543"/>
                    <a:pt x="216027" y="872585"/>
                    <a:pt x="129635" y="786670"/>
                  </a:cubicBezTo>
                  <a:cubicBezTo>
                    <a:pt x="43148" y="700754"/>
                    <a:pt x="0" y="590645"/>
                    <a:pt x="0" y="456343"/>
                  </a:cubicBezTo>
                  <a:cubicBezTo>
                    <a:pt x="0" y="369475"/>
                    <a:pt x="19716" y="292227"/>
                    <a:pt x="59055" y="224600"/>
                  </a:cubicBezTo>
                  <a:cubicBezTo>
                    <a:pt x="98393" y="157067"/>
                    <a:pt x="154781" y="102775"/>
                    <a:pt x="228219" y="61627"/>
                  </a:cubicBezTo>
                  <a:cubicBezTo>
                    <a:pt x="301561" y="20574"/>
                    <a:pt x="380619" y="0"/>
                    <a:pt x="465296" y="0"/>
                  </a:cubicBezTo>
                  <a:cubicBezTo>
                    <a:pt x="537305" y="0"/>
                    <a:pt x="606647" y="15145"/>
                    <a:pt x="673322" y="45530"/>
                  </a:cubicBezTo>
                  <a:cubicBezTo>
                    <a:pt x="739807" y="75914"/>
                    <a:pt x="797337" y="119158"/>
                    <a:pt x="845534" y="175069"/>
                  </a:cubicBezTo>
                  <a:close/>
                </a:path>
              </a:pathLst>
            </a:custGeom>
            <a:solidFill>
              <a:srgbClr val="4B99E8">
                <a:alpha val="15000"/>
              </a:srgbClr>
            </a:solidFill>
            <a:ln w="9525" cap="flat">
              <a:noFill/>
              <a:prstDash val="solid"/>
              <a:miter/>
            </a:ln>
          </p:spPr>
          <p:txBody>
            <a:bodyPr rtlCol="0" anchor="ctr"/>
            <a:lstStyle/>
            <a:p>
              <a:endParaRPr lang="en-US" sz="1800" dirty="0"/>
            </a:p>
          </p:txBody>
        </p:sp>
      </p:grpSp>
      <p:sp>
        <p:nvSpPr>
          <p:cNvPr id="55" name="Freeform: Shape 54" descr="Play">
            <a:extLst>
              <a:ext uri="{FF2B5EF4-FFF2-40B4-BE49-F238E27FC236}">
                <a16:creationId xmlns:a16="http://schemas.microsoft.com/office/drawing/2014/main" id="{29787377-BCA7-4429-8734-ABAFFE7E46F4}"/>
              </a:ext>
            </a:extLst>
          </p:cNvPr>
          <p:cNvSpPr/>
          <p:nvPr/>
        </p:nvSpPr>
        <p:spPr>
          <a:xfrm>
            <a:off x="2033405"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sp>
        <p:nvSpPr>
          <p:cNvPr id="58" name="Freeform: Shape 57" descr="Play">
            <a:extLst>
              <a:ext uri="{FF2B5EF4-FFF2-40B4-BE49-F238E27FC236}">
                <a16:creationId xmlns:a16="http://schemas.microsoft.com/office/drawing/2014/main" id="{3F7F4A73-3474-4B21-A0AA-764D461ADD55}"/>
              </a:ext>
            </a:extLst>
          </p:cNvPr>
          <p:cNvSpPr/>
          <p:nvPr/>
        </p:nvSpPr>
        <p:spPr>
          <a:xfrm>
            <a:off x="3703004"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sp>
        <p:nvSpPr>
          <p:cNvPr id="59" name="Freeform: Shape 58" descr="Play">
            <a:extLst>
              <a:ext uri="{FF2B5EF4-FFF2-40B4-BE49-F238E27FC236}">
                <a16:creationId xmlns:a16="http://schemas.microsoft.com/office/drawing/2014/main" id="{AB1F3EB6-11CC-40BD-904A-CA89D7C1093F}"/>
              </a:ext>
            </a:extLst>
          </p:cNvPr>
          <p:cNvSpPr/>
          <p:nvPr/>
        </p:nvSpPr>
        <p:spPr>
          <a:xfrm>
            <a:off x="5372603"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sp>
        <p:nvSpPr>
          <p:cNvPr id="60" name="Freeform: Shape 59" descr="Play">
            <a:extLst>
              <a:ext uri="{FF2B5EF4-FFF2-40B4-BE49-F238E27FC236}">
                <a16:creationId xmlns:a16="http://schemas.microsoft.com/office/drawing/2014/main" id="{32DE03A9-51A0-4FCF-AFFA-A9DCA1038C0E}"/>
              </a:ext>
            </a:extLst>
          </p:cNvPr>
          <p:cNvSpPr/>
          <p:nvPr/>
        </p:nvSpPr>
        <p:spPr>
          <a:xfrm>
            <a:off x="7042204"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grpSp>
        <p:nvGrpSpPr>
          <p:cNvPr id="85" name="Group 84">
            <a:extLst>
              <a:ext uri="{FF2B5EF4-FFF2-40B4-BE49-F238E27FC236}">
                <a16:creationId xmlns:a16="http://schemas.microsoft.com/office/drawing/2014/main" id="{A30C4F48-12FC-44F2-AC0B-78DED2E38480}"/>
              </a:ext>
            </a:extLst>
          </p:cNvPr>
          <p:cNvGrpSpPr/>
          <p:nvPr/>
        </p:nvGrpSpPr>
        <p:grpSpPr>
          <a:xfrm>
            <a:off x="432191" y="2791145"/>
            <a:ext cx="8279612" cy="1103994"/>
            <a:chOff x="556066" y="3516567"/>
            <a:chExt cx="1562100" cy="1768665"/>
          </a:xfrm>
          <a:effectLst>
            <a:outerShdw blurRad="241300" dist="139700" dir="5400000" algn="t" rotWithShape="0">
              <a:schemeClr val="accent1">
                <a:lumMod val="50000"/>
                <a:alpha val="25000"/>
              </a:schemeClr>
            </a:outerShdw>
          </a:effectLst>
        </p:grpSpPr>
        <p:cxnSp>
          <p:nvCxnSpPr>
            <p:cNvPr id="82" name="Straight Connector 81">
              <a:extLst>
                <a:ext uri="{FF2B5EF4-FFF2-40B4-BE49-F238E27FC236}">
                  <a16:creationId xmlns:a16="http://schemas.microsoft.com/office/drawing/2014/main" id="{7D2B7A11-6342-4E17-8BCA-21BC954C92FE}"/>
                </a:ext>
              </a:extLst>
            </p:cNvPr>
            <p:cNvCxnSpPr>
              <a:cxnSpLocks/>
            </p:cNvCxnSpPr>
            <p:nvPr/>
          </p:nvCxnSpPr>
          <p:spPr>
            <a:xfrm>
              <a:off x="556066" y="3516567"/>
              <a:ext cx="0" cy="1488819"/>
            </a:xfrm>
            <a:prstGeom prst="line">
              <a:avLst/>
            </a:prstGeom>
            <a:ln w="73660">
              <a:solidFill>
                <a:schemeClr val="bg1"/>
              </a:solidFill>
              <a:headEnd type="stealt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24029AE-79B6-4A1A-9772-5B574E94F802}"/>
                </a:ext>
              </a:extLst>
            </p:cNvPr>
            <p:cNvCxnSpPr/>
            <p:nvPr/>
          </p:nvCxnSpPr>
          <p:spPr>
            <a:xfrm>
              <a:off x="2118166" y="3586162"/>
              <a:ext cx="0" cy="1419225"/>
            </a:xfrm>
            <a:prstGeom prst="line">
              <a:avLst/>
            </a:prstGeom>
            <a:ln w="7366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Right Bracket 83">
              <a:extLst>
                <a:ext uri="{FF2B5EF4-FFF2-40B4-BE49-F238E27FC236}">
                  <a16:creationId xmlns:a16="http://schemas.microsoft.com/office/drawing/2014/main" id="{586F129A-6BF1-4C98-B013-470AD3DE8371}"/>
                </a:ext>
              </a:extLst>
            </p:cNvPr>
            <p:cNvSpPr/>
            <p:nvPr/>
          </p:nvSpPr>
          <p:spPr>
            <a:xfrm rot="5400000">
              <a:off x="1194703" y="4361774"/>
              <a:ext cx="284821" cy="1562096"/>
            </a:xfrm>
            <a:prstGeom prst="rightBracket">
              <a:avLst>
                <a:gd name="adj" fmla="val 101357"/>
              </a:avLst>
            </a:prstGeom>
            <a:ln w="7366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grpSp>
      <p:sp>
        <p:nvSpPr>
          <p:cNvPr id="87" name="Graphic 18">
            <a:extLst>
              <a:ext uri="{FF2B5EF4-FFF2-40B4-BE49-F238E27FC236}">
                <a16:creationId xmlns:a16="http://schemas.microsoft.com/office/drawing/2014/main" id="{BFA0524E-CC70-42E1-B0A2-D1ABFD0DE776}"/>
              </a:ext>
            </a:extLst>
          </p:cNvPr>
          <p:cNvSpPr/>
          <p:nvPr/>
        </p:nvSpPr>
        <p:spPr>
          <a:xfrm>
            <a:off x="688365"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DEFINE</a:t>
            </a:r>
          </a:p>
        </p:txBody>
      </p:sp>
      <p:sp>
        <p:nvSpPr>
          <p:cNvPr id="88" name="任意形状 1945">
            <a:extLst>
              <a:ext uri="{FF2B5EF4-FFF2-40B4-BE49-F238E27FC236}">
                <a16:creationId xmlns:a16="http://schemas.microsoft.com/office/drawing/2014/main" id="{A127D308-3577-4145-8375-A2527E1EB618}"/>
              </a:ext>
            </a:extLst>
          </p:cNvPr>
          <p:cNvSpPr/>
          <p:nvPr/>
        </p:nvSpPr>
        <p:spPr>
          <a:xfrm rot="8100000">
            <a:off x="1636156"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91" name="TextBox 90">
            <a:extLst>
              <a:ext uri="{FF2B5EF4-FFF2-40B4-BE49-F238E27FC236}">
                <a16:creationId xmlns:a16="http://schemas.microsoft.com/office/drawing/2014/main" id="{91BD1BA9-1385-483F-9E0D-EBC55621C087}"/>
              </a:ext>
            </a:extLst>
          </p:cNvPr>
          <p:cNvSpPr txBox="1"/>
          <p:nvPr/>
        </p:nvSpPr>
        <p:spPr>
          <a:xfrm>
            <a:off x="608554" y="2292247"/>
            <a:ext cx="1244780" cy="774123"/>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Define the problem and what customer requires </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Select Project – CTO’s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Create Project Charter</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Develop High-level process map</a:t>
            </a:r>
          </a:p>
        </p:txBody>
      </p:sp>
      <p:sp>
        <p:nvSpPr>
          <p:cNvPr id="92" name="TextBox 91">
            <a:extLst>
              <a:ext uri="{FF2B5EF4-FFF2-40B4-BE49-F238E27FC236}">
                <a16:creationId xmlns:a16="http://schemas.microsoft.com/office/drawing/2014/main" id="{8A5A6A8E-0B05-4166-9C36-D00F04E0CA95}"/>
              </a:ext>
            </a:extLst>
          </p:cNvPr>
          <p:cNvSpPr txBox="1"/>
          <p:nvPr/>
        </p:nvSpPr>
        <p:spPr>
          <a:xfrm>
            <a:off x="2278153" y="2292247"/>
            <a:ext cx="1244780" cy="876715"/>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Measure Defects and Process Operation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Identify project output metric</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Develop data collection plan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Establish process baseline</a:t>
            </a:r>
          </a:p>
        </p:txBody>
      </p:sp>
      <p:sp>
        <p:nvSpPr>
          <p:cNvPr id="93" name="TextBox 92">
            <a:extLst>
              <a:ext uri="{FF2B5EF4-FFF2-40B4-BE49-F238E27FC236}">
                <a16:creationId xmlns:a16="http://schemas.microsoft.com/office/drawing/2014/main" id="{20FCCF6F-F242-4FD3-A536-97A41927791A}"/>
              </a:ext>
            </a:extLst>
          </p:cNvPr>
          <p:cNvSpPr txBox="1"/>
          <p:nvPr/>
        </p:nvSpPr>
        <p:spPr>
          <a:xfrm>
            <a:off x="3947752" y="2292247"/>
            <a:ext cx="1244780" cy="774123"/>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Analyze the Data and Discover Causes of Defects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Identify root causes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Validate root causes and determine VITALFEW</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Quantify the opportunity</a:t>
            </a:r>
          </a:p>
        </p:txBody>
      </p:sp>
      <p:sp>
        <p:nvSpPr>
          <p:cNvPr id="94" name="TextBox 93">
            <a:extLst>
              <a:ext uri="{FF2B5EF4-FFF2-40B4-BE49-F238E27FC236}">
                <a16:creationId xmlns:a16="http://schemas.microsoft.com/office/drawing/2014/main" id="{A8EB0BB0-B267-408A-A012-184A15532E96}"/>
              </a:ext>
            </a:extLst>
          </p:cNvPr>
          <p:cNvSpPr txBox="1"/>
          <p:nvPr/>
        </p:nvSpPr>
        <p:spPr>
          <a:xfrm>
            <a:off x="5617351" y="2292247"/>
            <a:ext cx="1244780" cy="671530"/>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Improve the process to remove causes of defects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Identify solution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Refine and test solutions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Cost benefit calculation</a:t>
            </a:r>
          </a:p>
        </p:txBody>
      </p:sp>
      <p:sp>
        <p:nvSpPr>
          <p:cNvPr id="95" name="TextBox 94">
            <a:extLst>
              <a:ext uri="{FF2B5EF4-FFF2-40B4-BE49-F238E27FC236}">
                <a16:creationId xmlns:a16="http://schemas.microsoft.com/office/drawing/2014/main" id="{6CDB16AA-313C-445F-A0A3-E3596D3E7583}"/>
              </a:ext>
            </a:extLst>
          </p:cNvPr>
          <p:cNvSpPr txBox="1"/>
          <p:nvPr/>
        </p:nvSpPr>
        <p:spPr>
          <a:xfrm>
            <a:off x="7286951" y="2292247"/>
            <a:ext cx="1244780" cy="671530"/>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Control and monitor your improvement</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Implement process control</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Prepare roll-out solution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Project closure</a:t>
            </a:r>
          </a:p>
        </p:txBody>
      </p:sp>
      <p:sp>
        <p:nvSpPr>
          <p:cNvPr id="97" name="Graphic 18">
            <a:extLst>
              <a:ext uri="{FF2B5EF4-FFF2-40B4-BE49-F238E27FC236}">
                <a16:creationId xmlns:a16="http://schemas.microsoft.com/office/drawing/2014/main" id="{B48215A8-408B-49E9-A08F-761FB9018F26}"/>
              </a:ext>
            </a:extLst>
          </p:cNvPr>
          <p:cNvSpPr/>
          <p:nvPr/>
        </p:nvSpPr>
        <p:spPr>
          <a:xfrm>
            <a:off x="2357964"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MEASURE</a:t>
            </a:r>
          </a:p>
        </p:txBody>
      </p:sp>
      <p:sp>
        <p:nvSpPr>
          <p:cNvPr id="98" name="任意形状 1945">
            <a:extLst>
              <a:ext uri="{FF2B5EF4-FFF2-40B4-BE49-F238E27FC236}">
                <a16:creationId xmlns:a16="http://schemas.microsoft.com/office/drawing/2014/main" id="{5EDD63F0-CF05-4DF3-AF1E-559D25397872}"/>
              </a:ext>
            </a:extLst>
          </p:cNvPr>
          <p:cNvSpPr/>
          <p:nvPr/>
        </p:nvSpPr>
        <p:spPr>
          <a:xfrm rot="8100000">
            <a:off x="3305755"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0" name="Graphic 18">
            <a:extLst>
              <a:ext uri="{FF2B5EF4-FFF2-40B4-BE49-F238E27FC236}">
                <a16:creationId xmlns:a16="http://schemas.microsoft.com/office/drawing/2014/main" id="{F07A36FA-4435-4180-93AC-C4CA03BF1294}"/>
              </a:ext>
            </a:extLst>
          </p:cNvPr>
          <p:cNvSpPr/>
          <p:nvPr/>
        </p:nvSpPr>
        <p:spPr>
          <a:xfrm>
            <a:off x="4027563"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ANALYZE</a:t>
            </a:r>
          </a:p>
        </p:txBody>
      </p:sp>
      <p:sp>
        <p:nvSpPr>
          <p:cNvPr id="101" name="任意形状 1945">
            <a:extLst>
              <a:ext uri="{FF2B5EF4-FFF2-40B4-BE49-F238E27FC236}">
                <a16:creationId xmlns:a16="http://schemas.microsoft.com/office/drawing/2014/main" id="{415BCFBA-74AE-4341-B53D-48D1E57635C1}"/>
              </a:ext>
            </a:extLst>
          </p:cNvPr>
          <p:cNvSpPr/>
          <p:nvPr/>
        </p:nvSpPr>
        <p:spPr>
          <a:xfrm rot="8100000">
            <a:off x="4975354"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3" name="Graphic 18">
            <a:extLst>
              <a:ext uri="{FF2B5EF4-FFF2-40B4-BE49-F238E27FC236}">
                <a16:creationId xmlns:a16="http://schemas.microsoft.com/office/drawing/2014/main" id="{8904798A-2683-4D70-B0FF-048F4B21C110}"/>
              </a:ext>
            </a:extLst>
          </p:cNvPr>
          <p:cNvSpPr/>
          <p:nvPr/>
        </p:nvSpPr>
        <p:spPr>
          <a:xfrm>
            <a:off x="5697163"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IMPROVE</a:t>
            </a:r>
          </a:p>
        </p:txBody>
      </p:sp>
      <p:sp>
        <p:nvSpPr>
          <p:cNvPr id="104" name="任意形状 1945">
            <a:extLst>
              <a:ext uri="{FF2B5EF4-FFF2-40B4-BE49-F238E27FC236}">
                <a16:creationId xmlns:a16="http://schemas.microsoft.com/office/drawing/2014/main" id="{A862599A-FAEF-4F10-B037-5F779F887AC1}"/>
              </a:ext>
            </a:extLst>
          </p:cNvPr>
          <p:cNvSpPr/>
          <p:nvPr/>
        </p:nvSpPr>
        <p:spPr>
          <a:xfrm rot="8100000">
            <a:off x="6644954"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6" name="Graphic 18">
            <a:extLst>
              <a:ext uri="{FF2B5EF4-FFF2-40B4-BE49-F238E27FC236}">
                <a16:creationId xmlns:a16="http://schemas.microsoft.com/office/drawing/2014/main" id="{3AEDD333-A875-4FEF-87BD-9F44475B02F9}"/>
              </a:ext>
            </a:extLst>
          </p:cNvPr>
          <p:cNvSpPr/>
          <p:nvPr/>
        </p:nvSpPr>
        <p:spPr>
          <a:xfrm>
            <a:off x="7366763"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CONTROL</a:t>
            </a:r>
          </a:p>
        </p:txBody>
      </p:sp>
      <p:sp>
        <p:nvSpPr>
          <p:cNvPr id="107" name="任意形状 1945">
            <a:extLst>
              <a:ext uri="{FF2B5EF4-FFF2-40B4-BE49-F238E27FC236}">
                <a16:creationId xmlns:a16="http://schemas.microsoft.com/office/drawing/2014/main" id="{ACC33E85-B3C5-46A6-9CE5-BF8A10383593}"/>
              </a:ext>
            </a:extLst>
          </p:cNvPr>
          <p:cNvSpPr/>
          <p:nvPr/>
        </p:nvSpPr>
        <p:spPr>
          <a:xfrm rot="8100000">
            <a:off x="8314554"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8" name="TextBox 107">
            <a:extLst>
              <a:ext uri="{FF2B5EF4-FFF2-40B4-BE49-F238E27FC236}">
                <a16:creationId xmlns:a16="http://schemas.microsoft.com/office/drawing/2014/main" id="{52D5D4AF-F122-49E8-A967-3F90AD029DC6}"/>
              </a:ext>
            </a:extLst>
          </p:cNvPr>
          <p:cNvSpPr txBox="1"/>
          <p:nvPr/>
        </p:nvSpPr>
        <p:spPr>
          <a:xfrm>
            <a:off x="607002" y="3250935"/>
            <a:ext cx="1247883" cy="311047"/>
          </a:xfrm>
          <a:prstGeom prst="rect">
            <a:avLst/>
          </a:prstGeom>
          <a:noFill/>
        </p:spPr>
        <p:txBody>
          <a:bodyPr wrap="square" rtlCol="0">
            <a:spAutoFit/>
          </a:bodyPr>
          <a:lstStyle/>
          <a:p>
            <a:pPr algn="ctr">
              <a:lnSpc>
                <a:spcPts val="900"/>
              </a:lnSpc>
            </a:pPr>
            <a:r>
              <a:rPr lang="en-US" sz="600" b="1" dirty="0">
                <a:solidFill>
                  <a:schemeClr val="accent1"/>
                </a:solidFill>
                <a:latin typeface="Century Gothic" panose="020B0502020202020204" pitchFamily="34" charset="0"/>
              </a:rPr>
              <a:t>Project Initiation document and project selection</a:t>
            </a:r>
          </a:p>
        </p:txBody>
      </p:sp>
      <p:sp>
        <p:nvSpPr>
          <p:cNvPr id="4" name="Footer Placeholder 3">
            <a:extLst>
              <a:ext uri="{FF2B5EF4-FFF2-40B4-BE49-F238E27FC236}">
                <a16:creationId xmlns:a16="http://schemas.microsoft.com/office/drawing/2014/main" id="{90DBD4C5-3EF5-4682-8FFA-B2EB0E2E026D}"/>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209471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38F6ECB-3C09-456D-9E19-41CA65D43D00}"/>
              </a:ext>
            </a:extLst>
          </p:cNvPr>
          <p:cNvGraphicFramePr>
            <a:graphicFrameLocks noGrp="1"/>
          </p:cNvGraphicFramePr>
          <p:nvPr>
            <p:ph sz="half" idx="4294967295"/>
            <p:extLst>
              <p:ext uri="{D42A27DB-BD31-4B8C-83A1-F6EECF244321}">
                <p14:modId xmlns:p14="http://schemas.microsoft.com/office/powerpoint/2010/main" val="1611155546"/>
              </p:ext>
            </p:extLst>
          </p:nvPr>
        </p:nvGraphicFramePr>
        <p:xfrm>
          <a:off x="435772" y="1132681"/>
          <a:ext cx="7040880" cy="2468114"/>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674127163"/>
                    </a:ext>
                  </a:extLst>
                </a:gridCol>
                <a:gridCol w="640080">
                  <a:extLst>
                    <a:ext uri="{9D8B030D-6E8A-4147-A177-3AD203B41FA5}">
                      <a16:colId xmlns:a16="http://schemas.microsoft.com/office/drawing/2014/main" val="474024158"/>
                    </a:ext>
                  </a:extLst>
                </a:gridCol>
                <a:gridCol w="640080">
                  <a:extLst>
                    <a:ext uri="{9D8B030D-6E8A-4147-A177-3AD203B41FA5}">
                      <a16:colId xmlns:a16="http://schemas.microsoft.com/office/drawing/2014/main" val="1208484069"/>
                    </a:ext>
                  </a:extLst>
                </a:gridCol>
                <a:gridCol w="640080">
                  <a:extLst>
                    <a:ext uri="{9D8B030D-6E8A-4147-A177-3AD203B41FA5}">
                      <a16:colId xmlns:a16="http://schemas.microsoft.com/office/drawing/2014/main" val="3258674584"/>
                    </a:ext>
                  </a:extLst>
                </a:gridCol>
                <a:gridCol w="640080">
                  <a:extLst>
                    <a:ext uri="{9D8B030D-6E8A-4147-A177-3AD203B41FA5}">
                      <a16:colId xmlns:a16="http://schemas.microsoft.com/office/drawing/2014/main" val="3130941245"/>
                    </a:ext>
                  </a:extLst>
                </a:gridCol>
                <a:gridCol w="640080">
                  <a:extLst>
                    <a:ext uri="{9D8B030D-6E8A-4147-A177-3AD203B41FA5}">
                      <a16:colId xmlns:a16="http://schemas.microsoft.com/office/drawing/2014/main" val="4073071763"/>
                    </a:ext>
                  </a:extLst>
                </a:gridCol>
                <a:gridCol w="640080">
                  <a:extLst>
                    <a:ext uri="{9D8B030D-6E8A-4147-A177-3AD203B41FA5}">
                      <a16:colId xmlns:a16="http://schemas.microsoft.com/office/drawing/2014/main" val="3190714582"/>
                    </a:ext>
                  </a:extLst>
                </a:gridCol>
                <a:gridCol w="640080">
                  <a:extLst>
                    <a:ext uri="{9D8B030D-6E8A-4147-A177-3AD203B41FA5}">
                      <a16:colId xmlns:a16="http://schemas.microsoft.com/office/drawing/2014/main" val="648943032"/>
                    </a:ext>
                  </a:extLst>
                </a:gridCol>
              </a:tblGrid>
              <a:tr h="228184">
                <a:tc gridSpan="2">
                  <a:txBody>
                    <a:bodyPr/>
                    <a:lstStyle/>
                    <a:p>
                      <a:pPr algn="ctr" fontAlgn="b"/>
                      <a:endParaRPr lang="de-DE" sz="800" b="1" i="0" u="none" strike="noStrike" kern="1200">
                        <a:solidFill>
                          <a:schemeClr val="bg1"/>
                        </a:solidFill>
                        <a:effectLst/>
                        <a:latin typeface="Arial" panose="020B0604020202020204" pitchFamily="34" charset="0"/>
                        <a:ea typeface="+mn-ea"/>
                        <a:cs typeface="Arial" panose="020B0604020202020204" pitchFamily="34" charset="0"/>
                      </a:endParaRPr>
                    </a:p>
                  </a:txBody>
                  <a:tcPr marL="7315" marR="7315" marT="73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de-DE" sz="800" b="1" i="0" u="none" strike="noStrike" kern="1200">
                        <a:solidFill>
                          <a:schemeClr val="bg1"/>
                        </a:solidFill>
                        <a:effectLst/>
                        <a:latin typeface="Arial" panose="020B0604020202020204" pitchFamily="34" charset="0"/>
                        <a:ea typeface="+mn-ea"/>
                        <a:cs typeface="Arial" panose="020B0604020202020204" pitchFamily="34" charset="0"/>
                      </a:endParaRPr>
                    </a:p>
                  </a:txBody>
                  <a:tcPr marL="7315" marR="7315" marT="73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gridSpan="6">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202X</a:t>
                      </a:r>
                    </a:p>
                  </a:txBody>
                  <a:tcPr marL="7315" marR="7315" marT="73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045092"/>
                  </a:ext>
                </a:extLst>
              </a:tr>
              <a:tr h="218261">
                <a:tc>
                  <a:txBody>
                    <a:bodyPr/>
                    <a:lstStyle/>
                    <a:p>
                      <a:pPr algn="ctr" fontAlgn="b"/>
                      <a:r>
                        <a:rPr lang="de-DE" sz="800" b="1" i="0" u="none" strike="noStrike" noProof="1">
                          <a:solidFill>
                            <a:schemeClr val="bg1"/>
                          </a:solidFill>
                          <a:effectLst/>
                          <a:latin typeface="Arial" panose="020B0604020202020204" pitchFamily="34" charset="0"/>
                          <a:cs typeface="Arial" panose="020B0604020202020204" pitchFamily="34" charset="0"/>
                        </a:rPr>
                        <a:t>Project Phases</a:t>
                      </a: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noProof="1">
                          <a:solidFill>
                            <a:schemeClr val="bg1"/>
                          </a:solidFill>
                          <a:effectLst/>
                          <a:latin typeface="Arial" panose="020B0604020202020204" pitchFamily="34" charset="0"/>
                          <a:cs typeface="Arial" panose="020B0604020202020204" pitchFamily="34" charset="0"/>
                        </a:rPr>
                        <a:t>Completion</a:t>
                      </a: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marL="0" algn="ctr" defTabSz="457200" rtl="0" eaLnBrk="1" fontAlgn="b" latinLnBrk="0" hangingPunct="1"/>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extLst>
                  <a:ext uri="{0D108BD9-81ED-4DB2-BD59-A6C34878D82A}">
                    <a16:rowId xmlns:a16="http://schemas.microsoft.com/office/drawing/2014/main" val="1301902876"/>
                  </a:ext>
                </a:extLst>
              </a:tr>
              <a:tr h="192869">
                <a:tc gridSpan="2">
                  <a:txBody>
                    <a:bodyPr/>
                    <a:lstStyle/>
                    <a:p>
                      <a:pPr algn="ctr"/>
                      <a:endParaRPr lang="de-DE" sz="800" b="1" noProof="1">
                        <a:solidFill>
                          <a:srgbClr val="0C2344"/>
                        </a:solidFill>
                        <a:latin typeface="Arial" panose="020B0604020202020204" pitchFamily="34" charset="0"/>
                        <a:cs typeface="Arial" panose="020B0604020202020204" pitchFamily="34" charset="0"/>
                      </a:endParaRPr>
                    </a:p>
                  </a:txBody>
                  <a:tcPr marL="0" marR="0" marT="34290" marB="3429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de-DE" sz="800" b="1" noProof="1">
                        <a:solidFill>
                          <a:schemeClr val="bg1"/>
                        </a:solidFill>
                        <a:latin typeface="Arial" panose="020B0604020202020204" pitchFamily="34" charset="0"/>
                        <a:cs typeface="Arial" panose="020B0604020202020204" pitchFamily="34" charset="0"/>
                      </a:endParaRPr>
                    </a:p>
                  </a:txBody>
                  <a:tcPr marL="0" marR="0" marT="34290" marB="3429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0B4E5"/>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004808"/>
                  </a:ext>
                </a:extLst>
              </a:tr>
              <a:tr h="365760">
                <a:tc>
                  <a:txBody>
                    <a:bodyPr/>
                    <a:lstStyle/>
                    <a:p>
                      <a:pPr marL="91440" algn="l"/>
                      <a:r>
                        <a:rPr lang="de-DE" sz="800" b="1" noProof="1">
                          <a:solidFill>
                            <a:srgbClr val="0C2344"/>
                          </a:solidFill>
                          <a:latin typeface="Arial" panose="020B0604020202020204" pitchFamily="34" charset="0"/>
                          <a:cs typeface="Arial" panose="020B0604020202020204" pitchFamily="34" charset="0"/>
                        </a:rPr>
                        <a:t>DEFINE </a:t>
                      </a:r>
                      <a:r>
                        <a:rPr lang="de-DE" sz="800" b="0" noProof="1">
                          <a:solidFill>
                            <a:srgbClr val="0C2344"/>
                          </a:solidFill>
                          <a:latin typeface="Arial" panose="020B0604020202020204" pitchFamily="34" charset="0"/>
                          <a:cs typeface="Arial" panose="020B0604020202020204" pitchFamily="34" charset="0"/>
                        </a:rPr>
                        <a:t>problem, goal, resources, scope, and high level timeline</a:t>
                      </a:r>
                      <a:endParaRPr lang="de-DE" sz="800" b="1" noProof="1">
                        <a:solidFill>
                          <a:srgbClr val="0C2344"/>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chemeClr val="tx1"/>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299998"/>
                  </a:ext>
                </a:extLst>
              </a:tr>
              <a:tr h="365760">
                <a:tc>
                  <a:txBody>
                    <a:bodyPr/>
                    <a:lstStyle/>
                    <a:p>
                      <a:pPr marL="91440" algn="l"/>
                      <a:r>
                        <a:rPr lang="de-DE" sz="800" b="1" noProof="1">
                          <a:solidFill>
                            <a:srgbClr val="0C2344"/>
                          </a:solidFill>
                          <a:latin typeface="Arial" panose="020B0604020202020204" pitchFamily="34" charset="0"/>
                          <a:cs typeface="Arial" panose="020B0604020202020204" pitchFamily="34" charset="0"/>
                        </a:rPr>
                        <a:t>MEASURE</a:t>
                      </a:r>
                      <a:r>
                        <a:rPr lang="de-DE" sz="800" b="0" noProof="1">
                          <a:solidFill>
                            <a:srgbClr val="0C2344"/>
                          </a:solidFill>
                          <a:latin typeface="Arial" panose="020B0604020202020204" pitchFamily="34" charset="0"/>
                          <a:cs typeface="Arial" panose="020B0604020202020204" pitchFamily="34" charset="0"/>
                        </a:rPr>
                        <a:t> baseline for each process / activity</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chemeClr val="tx1"/>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174137"/>
                  </a:ext>
                </a:extLst>
              </a:tr>
              <a:tr h="365760">
                <a:tc>
                  <a:txBody>
                    <a:bodyPr/>
                    <a:lstStyle/>
                    <a:p>
                      <a:pPr marL="91440" algn="l"/>
                      <a:r>
                        <a:rPr lang="de-DE" sz="800" b="1" noProof="1">
                          <a:solidFill>
                            <a:srgbClr val="0C2344"/>
                          </a:solidFill>
                          <a:latin typeface="Arial" panose="020B0604020202020204" pitchFamily="34" charset="0"/>
                          <a:cs typeface="Arial" panose="020B0604020202020204" pitchFamily="34" charset="0"/>
                        </a:rPr>
                        <a:t>ANALYZE </a:t>
                      </a:r>
                      <a:r>
                        <a:rPr lang="de-DE" sz="800" b="0" noProof="1">
                          <a:solidFill>
                            <a:srgbClr val="0C2344"/>
                          </a:solidFill>
                          <a:latin typeface="Arial" panose="020B0604020202020204" pitchFamily="34" charset="0"/>
                          <a:cs typeface="Arial" panose="020B0604020202020204" pitchFamily="34" charset="0"/>
                        </a:rPr>
                        <a:t>process and identify root causes, and propose short and long term recommendations</a:t>
                      </a:r>
                      <a:endParaRPr lang="de-DE" sz="800" b="1" noProof="1">
                        <a:solidFill>
                          <a:srgbClr val="0C2344"/>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rgbClr val="0C2344"/>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840949"/>
                  </a:ext>
                </a:extLst>
              </a:tr>
              <a:tr h="365760">
                <a:tc>
                  <a:txBody>
                    <a:bodyPr/>
                    <a:lstStyle/>
                    <a:p>
                      <a:pPr marL="91440" algn="l"/>
                      <a:r>
                        <a:rPr lang="de-DE" sz="800" b="1" kern="1200" noProof="1">
                          <a:solidFill>
                            <a:srgbClr val="0C2344"/>
                          </a:solidFill>
                          <a:latin typeface="Arial" panose="020B0604020202020204" pitchFamily="34" charset="0"/>
                          <a:ea typeface="+mn-ea"/>
                          <a:cs typeface="Arial" panose="020B0604020202020204" pitchFamily="34" charset="0"/>
                        </a:rPr>
                        <a:t>IMPROVE </a:t>
                      </a:r>
                      <a:r>
                        <a:rPr lang="de-DE" sz="800" b="0" kern="1200" noProof="1">
                          <a:solidFill>
                            <a:srgbClr val="0C2344"/>
                          </a:solidFill>
                          <a:latin typeface="Arial" panose="020B0604020202020204" pitchFamily="34" charset="0"/>
                          <a:ea typeface="+mn-ea"/>
                          <a:cs typeface="Arial" panose="020B0604020202020204" pitchFamily="34" charset="0"/>
                        </a:rPr>
                        <a:t>by identifying, testing, and implementing gradual improvements</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rgbClr val="0C2344"/>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096817"/>
                  </a:ext>
                </a:extLst>
              </a:tr>
              <a:tr h="365760">
                <a:tc>
                  <a:txBody>
                    <a:bodyPr/>
                    <a:lstStyle/>
                    <a:p>
                      <a:pPr marL="91440" algn="l" defTabSz="457200" rtl="0" eaLnBrk="1" latinLnBrk="0" hangingPunct="1"/>
                      <a:r>
                        <a:rPr lang="de-DE" sz="800" b="1" kern="1200" noProof="1">
                          <a:solidFill>
                            <a:srgbClr val="0C2344"/>
                          </a:solidFill>
                          <a:latin typeface="Arial" panose="020B0604020202020204" pitchFamily="34" charset="0"/>
                          <a:ea typeface="+mn-ea"/>
                          <a:cs typeface="Arial" panose="020B0604020202020204" pitchFamily="34" charset="0"/>
                        </a:rPr>
                        <a:t>CONTROL </a:t>
                      </a:r>
                      <a:r>
                        <a:rPr lang="de-DE" sz="800" b="0" kern="1200" noProof="1">
                          <a:solidFill>
                            <a:srgbClr val="0C2344"/>
                          </a:solidFill>
                          <a:latin typeface="Arial" panose="020B0604020202020204" pitchFamily="34" charset="0"/>
                          <a:ea typeface="+mn-ea"/>
                          <a:cs typeface="Arial" panose="020B0604020202020204" pitchFamily="34" charset="0"/>
                        </a:rPr>
                        <a:t>by making the changes stick to ensure sustainability</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rgbClr val="0C2344"/>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679811"/>
                  </a:ext>
                </a:extLst>
              </a:tr>
            </a:tbl>
          </a:graphicData>
        </a:graphic>
      </p:graphicFrame>
      <p:sp>
        <p:nvSpPr>
          <p:cNvPr id="2" name="Text Placeholder 1">
            <a:extLst>
              <a:ext uri="{FF2B5EF4-FFF2-40B4-BE49-F238E27FC236}">
                <a16:creationId xmlns:a16="http://schemas.microsoft.com/office/drawing/2014/main" id="{78E598E2-1035-41DF-950F-D884228539FB}"/>
              </a:ext>
            </a:extLst>
          </p:cNvPr>
          <p:cNvSpPr>
            <a:spLocks noGrp="1"/>
          </p:cNvSpPr>
          <p:nvPr>
            <p:ph type="body" sz="quarter" idx="11"/>
          </p:nvPr>
        </p:nvSpPr>
        <p:spPr/>
        <p:txBody>
          <a:bodyPr/>
          <a:lstStyle/>
          <a:p>
            <a:r>
              <a:rPr lang="en-US" dirty="0"/>
              <a:t>High level timeline</a:t>
            </a:r>
          </a:p>
        </p:txBody>
      </p:sp>
      <p:sp>
        <p:nvSpPr>
          <p:cNvPr id="5" name="Footer Placeholder 4">
            <a:extLst>
              <a:ext uri="{FF2B5EF4-FFF2-40B4-BE49-F238E27FC236}">
                <a16:creationId xmlns:a16="http://schemas.microsoft.com/office/drawing/2014/main" id="{9050BFF9-BBC3-4899-BB91-7AB75F14B9B3}"/>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
        <p:nvSpPr>
          <p:cNvPr id="38" name="Rechteck: abgerundete Ecken 9">
            <a:extLst>
              <a:ext uri="{FF2B5EF4-FFF2-40B4-BE49-F238E27FC236}">
                <a16:creationId xmlns:a16="http://schemas.microsoft.com/office/drawing/2014/main" id="{137CCADC-017F-43A8-9252-E49298708028}"/>
              </a:ext>
            </a:extLst>
          </p:cNvPr>
          <p:cNvSpPr/>
          <p:nvPr/>
        </p:nvSpPr>
        <p:spPr bwMode="gray">
          <a:xfrm>
            <a:off x="3931915" y="1888548"/>
            <a:ext cx="36576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endParaRPr lang="en-US" sz="600" dirty="0">
              <a:solidFill>
                <a:srgbClr val="0C2344"/>
              </a:solidFill>
              <a:cs typeface="Arial" panose="020B0604020202020204" pitchFamily="34" charset="0"/>
            </a:endParaRPr>
          </a:p>
        </p:txBody>
      </p:sp>
      <p:cxnSp>
        <p:nvCxnSpPr>
          <p:cNvPr id="39" name="Gerader Verbinder 7">
            <a:extLst>
              <a:ext uri="{FF2B5EF4-FFF2-40B4-BE49-F238E27FC236}">
                <a16:creationId xmlns:a16="http://schemas.microsoft.com/office/drawing/2014/main" id="{DBC924CE-D154-425D-BDD9-F4B90BFD7EA7}"/>
              </a:ext>
              <a:ext uri="{C183D7F6-B498-43B3-948B-1728B52AA6E4}">
                <adec:decorative xmlns:adec="http://schemas.microsoft.com/office/drawing/2017/decorative" val="0"/>
              </a:ext>
            </a:extLst>
          </p:cNvPr>
          <p:cNvCxnSpPr>
            <a:cxnSpLocks/>
          </p:cNvCxnSpPr>
          <p:nvPr/>
        </p:nvCxnSpPr>
        <p:spPr>
          <a:xfrm>
            <a:off x="3943324" y="1681219"/>
            <a:ext cx="3291840" cy="0"/>
          </a:xfrm>
          <a:prstGeom prst="line">
            <a:avLst/>
          </a:prstGeom>
          <a:ln w="41275">
            <a:solidFill>
              <a:schemeClr val="accent4">
                <a:lumMod val="60000"/>
                <a:lumOff val="4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7" name="Rechteck: abgerundete Ecken 9">
            <a:extLst>
              <a:ext uri="{FF2B5EF4-FFF2-40B4-BE49-F238E27FC236}">
                <a16:creationId xmlns:a16="http://schemas.microsoft.com/office/drawing/2014/main" id="{C56C562A-AE8D-4C0B-9D6A-D15BF86DB1FA}"/>
              </a:ext>
            </a:extLst>
          </p:cNvPr>
          <p:cNvSpPr/>
          <p:nvPr/>
        </p:nvSpPr>
        <p:spPr bwMode="gray">
          <a:xfrm>
            <a:off x="4287112" y="2241380"/>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sp>
        <p:nvSpPr>
          <p:cNvPr id="32" name="Rechteck: abgerundete Ecken 9">
            <a:extLst>
              <a:ext uri="{FF2B5EF4-FFF2-40B4-BE49-F238E27FC236}">
                <a16:creationId xmlns:a16="http://schemas.microsoft.com/office/drawing/2014/main" id="{17DDF37C-18C5-4B35-897C-FE8D4D7CECA1}"/>
              </a:ext>
            </a:extLst>
          </p:cNvPr>
          <p:cNvSpPr/>
          <p:nvPr/>
        </p:nvSpPr>
        <p:spPr bwMode="gray">
          <a:xfrm>
            <a:off x="4594395" y="2615237"/>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grpSp>
        <p:nvGrpSpPr>
          <p:cNvPr id="3" name="Group 2">
            <a:extLst>
              <a:ext uri="{FF2B5EF4-FFF2-40B4-BE49-F238E27FC236}">
                <a16:creationId xmlns:a16="http://schemas.microsoft.com/office/drawing/2014/main" id="{4FB6BA5B-D5CE-49A0-B909-80CD68FF3EED}"/>
              </a:ext>
            </a:extLst>
          </p:cNvPr>
          <p:cNvGrpSpPr/>
          <p:nvPr/>
        </p:nvGrpSpPr>
        <p:grpSpPr>
          <a:xfrm>
            <a:off x="3585829" y="841582"/>
            <a:ext cx="716863" cy="2769840"/>
            <a:chOff x="4694188" y="841582"/>
            <a:chExt cx="716863" cy="2769840"/>
          </a:xfrm>
        </p:grpSpPr>
        <p:cxnSp>
          <p:nvCxnSpPr>
            <p:cNvPr id="7" name="Straight Connector 6">
              <a:extLst>
                <a:ext uri="{FF2B5EF4-FFF2-40B4-BE49-F238E27FC236}">
                  <a16:creationId xmlns:a16="http://schemas.microsoft.com/office/drawing/2014/main" id="{D2060DCF-08E9-4291-BADE-E157F6D44C37}"/>
                </a:ext>
              </a:extLst>
            </p:cNvPr>
            <p:cNvCxnSpPr>
              <a:cxnSpLocks/>
            </p:cNvCxnSpPr>
            <p:nvPr/>
          </p:nvCxnSpPr>
          <p:spPr>
            <a:xfrm flipV="1">
              <a:off x="5052619" y="1057026"/>
              <a:ext cx="1" cy="2554396"/>
            </a:xfrm>
            <a:prstGeom prst="line">
              <a:avLst/>
            </a:prstGeom>
            <a:ln>
              <a:solidFill>
                <a:srgbClr val="00B0F0"/>
              </a:solidFill>
              <a:tail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06E3C25-8C89-46D7-86C4-232707813FEB}"/>
                </a:ext>
              </a:extLst>
            </p:cNvPr>
            <p:cNvSpPr txBox="1"/>
            <p:nvPr/>
          </p:nvSpPr>
          <p:spPr>
            <a:xfrm>
              <a:off x="4694188" y="841582"/>
              <a:ext cx="716863" cy="215444"/>
            </a:xfrm>
            <a:prstGeom prst="rect">
              <a:avLst/>
            </a:prstGeom>
            <a:noFill/>
          </p:spPr>
          <p:txBody>
            <a:bodyPr wrap="square" rtlCol="0">
              <a:spAutoFit/>
            </a:bodyPr>
            <a:lstStyle/>
            <a:p>
              <a:r>
                <a:rPr lang="en-US" sz="800" i="1" dirty="0">
                  <a:solidFill>
                    <a:srgbClr val="00A7E1"/>
                  </a:solidFill>
                </a:rPr>
                <a:t>We’re here!</a:t>
              </a:r>
            </a:p>
          </p:txBody>
        </p:sp>
      </p:grpSp>
      <p:sp>
        <p:nvSpPr>
          <p:cNvPr id="12" name="Rechteck: abgerundete Ecken 9">
            <a:extLst>
              <a:ext uri="{FF2B5EF4-FFF2-40B4-BE49-F238E27FC236}">
                <a16:creationId xmlns:a16="http://schemas.microsoft.com/office/drawing/2014/main" id="{3275DD8B-12BF-4982-90BC-B04D53A004F7}"/>
              </a:ext>
            </a:extLst>
          </p:cNvPr>
          <p:cNvSpPr/>
          <p:nvPr/>
        </p:nvSpPr>
        <p:spPr bwMode="gray">
          <a:xfrm>
            <a:off x="4928795" y="2980492"/>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sp>
        <p:nvSpPr>
          <p:cNvPr id="13" name="Rechteck: abgerundete Ecken 9">
            <a:extLst>
              <a:ext uri="{FF2B5EF4-FFF2-40B4-BE49-F238E27FC236}">
                <a16:creationId xmlns:a16="http://schemas.microsoft.com/office/drawing/2014/main" id="{8CD11F31-B72E-4B55-B8F9-486A78061E86}"/>
              </a:ext>
            </a:extLst>
          </p:cNvPr>
          <p:cNvSpPr/>
          <p:nvPr/>
        </p:nvSpPr>
        <p:spPr bwMode="gray">
          <a:xfrm>
            <a:off x="5240524" y="3347639"/>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spTree>
    <p:extLst>
      <p:ext uri="{BB962C8B-B14F-4D97-AF65-F5344CB8AC3E}">
        <p14:creationId xmlns:p14="http://schemas.microsoft.com/office/powerpoint/2010/main" val="1048785326"/>
      </p:ext>
    </p:extLst>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MXXXX - Operational Excellence Project Charter Template.pptx" id="{8A85D790-2AD4-4521-AF9A-38AA7A3B3FEA}" vid="{96F7D05C-B46A-4508-9EA0-5090FC2AE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98EC8FE2872B46BB786E784A273887" ma:contentTypeVersion="2" ma:contentTypeDescription="Create a new document." ma:contentTypeScope="" ma:versionID="2596dedcfa37f226015e88a5629828e2">
  <xsd:schema xmlns:xsd="http://www.w3.org/2001/XMLSchema" xmlns:xs="http://www.w3.org/2001/XMLSchema" xmlns:p="http://schemas.microsoft.com/office/2006/metadata/properties" xmlns:ns2="68c796ca-7a35-4fba-87de-2cdb7e1bcb04" targetNamespace="http://schemas.microsoft.com/office/2006/metadata/properties" ma:root="true" ma:fieldsID="70a8526dbd8361523b15fdbcedf17fb3" ns2:_="">
    <xsd:import namespace="68c796ca-7a35-4fba-87de-2cdb7e1bc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796ca-7a35-4fba-87de-2cdb7e1b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0D1918-5AF4-47B4-9DE2-3C9B043D788E}">
  <ds:schemaRefs>
    <ds:schemaRef ds:uri="http://schemas.microsoft.com/sharepoint/v3/contenttype/forms"/>
  </ds:schemaRefs>
</ds:datastoreItem>
</file>

<file path=customXml/itemProps2.xml><?xml version="1.0" encoding="utf-8"?>
<ds:datastoreItem xmlns:ds="http://schemas.openxmlformats.org/officeDocument/2006/customXml" ds:itemID="{7E5B3B59-E33B-4594-8F97-CBD7F3E7031A}">
  <ds:schemaRef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68c796ca-7a35-4fba-87de-2cdb7e1bcb04"/>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14F4752B-4A0B-4C0C-B44A-3EB8BF228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796ca-7a35-4fba-87de-2cdb7e1bc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FORMXXXX - Operational Excellence Project Charter Template</Template>
  <TotalTime>92</TotalTime>
  <Words>500</Words>
  <Application>Microsoft Office PowerPoint</Application>
  <PresentationFormat>On-screen Show (16:9)</PresentationFormat>
  <Paragraphs>68</Paragraphs>
  <Slides>3</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2" baseType="lpstr">
      <vt:lpstr>MS PGothic</vt:lpstr>
      <vt:lpstr>MS PGothic</vt:lpstr>
      <vt:lpstr>Arial</vt:lpstr>
      <vt:lpstr>Calibri</vt:lpstr>
      <vt:lpstr>Century Gothic</vt:lpstr>
      <vt:lpstr>Whitney Book</vt:lpstr>
      <vt:lpstr>WhitneyHTF-Bold</vt:lpstr>
      <vt:lpstr>Office Theme</vt:lpstr>
      <vt:lpstr>Acrobat Document</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Fiuza, Alex</dc:creator>
  <cp:keywords>Operational Excellence Project Charter Template</cp:keywords>
  <cp:lastModifiedBy>Fiuza, Alex</cp:lastModifiedBy>
  <cp:revision>7</cp:revision>
  <cp:lastPrinted>2022-09-01T21:33:21Z</cp:lastPrinted>
  <dcterms:created xsi:type="dcterms:W3CDTF">2021-01-20T04:47:02Z</dcterms:created>
  <dcterms:modified xsi:type="dcterms:W3CDTF">2022-12-05T23:30:39Z</dcterms:modified>
  <cp:category>Project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0x010100D198EC8FE2872B46BB786E784A273887</vt:lpwstr>
  </property>
</Properties>
</file>