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1" r:id="rId2"/>
    <p:sldId id="369" r:id="rId3"/>
    <p:sldId id="292" r:id="rId4"/>
    <p:sldId id="326" r:id="rId5"/>
    <p:sldId id="318" r:id="rId6"/>
    <p:sldId id="309" r:id="rId7"/>
    <p:sldId id="668" r:id="rId8"/>
    <p:sldId id="669" r:id="rId9"/>
    <p:sldId id="328" r:id="rId10"/>
    <p:sldId id="286" r:id="rId11"/>
    <p:sldId id="297" r:id="rId12"/>
    <p:sldId id="662" r:id="rId13"/>
    <p:sldId id="285" r:id="rId14"/>
    <p:sldId id="342" r:id="rId15"/>
    <p:sldId id="663" r:id="rId16"/>
    <p:sldId id="664" r:id="rId17"/>
    <p:sldId id="665" r:id="rId18"/>
    <p:sldId id="515" r:id="rId19"/>
    <p:sldId id="516" r:id="rId20"/>
    <p:sldId id="514" r:id="rId21"/>
    <p:sldId id="517" r:id="rId22"/>
    <p:sldId id="666" r:id="rId23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188">
          <p15:clr>
            <a:srgbClr val="A4A3A4"/>
          </p15:clr>
        </p15:guide>
        <p15:guide id="3" orient="horz" pos="972">
          <p15:clr>
            <a:srgbClr val="A4A3A4"/>
          </p15:clr>
        </p15:guide>
        <p15:guide id="4" orient="horz" pos="756">
          <p15:clr>
            <a:srgbClr val="A4A3A4"/>
          </p15:clr>
        </p15:guide>
        <p15:guide id="5" orient="horz" pos="1080">
          <p15:clr>
            <a:srgbClr val="A4A3A4"/>
          </p15:clr>
        </p15:guide>
        <p15:guide id="6" orient="horz" pos="1404">
          <p15:clr>
            <a:srgbClr val="A4A3A4"/>
          </p15:clr>
        </p15:guide>
        <p15:guide id="7" orient="horz" pos="1296">
          <p15:clr>
            <a:srgbClr val="A4A3A4"/>
          </p15:clr>
        </p15:guide>
        <p15:guide id="8" orient="horz" pos="864">
          <p15:clr>
            <a:srgbClr val="A4A3A4"/>
          </p15:clr>
        </p15:guide>
        <p15:guide id="9" pos="2880">
          <p15:clr>
            <a:srgbClr val="A4A3A4"/>
          </p15:clr>
        </p15:guide>
        <p15:guide id="10" pos="1728">
          <p15:clr>
            <a:srgbClr val="A4A3A4"/>
          </p15:clr>
        </p15:guide>
        <p15:guide id="11" pos="721">
          <p15:clr>
            <a:srgbClr val="A4A3A4"/>
          </p15:clr>
        </p15:guide>
        <p15:guide id="12" pos="1144">
          <p15:clr>
            <a:srgbClr val="A4A3A4"/>
          </p15:clr>
        </p15:guide>
        <p15:guide id="13" pos="3455">
          <p15:clr>
            <a:srgbClr val="A4A3A4"/>
          </p15:clr>
        </p15:guide>
        <p15:guide id="14" pos="5184">
          <p15:clr>
            <a:srgbClr val="A4A3A4"/>
          </p15:clr>
        </p15:guide>
        <p15:guide id="15" pos="2305">
          <p15:clr>
            <a:srgbClr val="A4A3A4"/>
          </p15:clr>
        </p15:guide>
        <p15:guide id="16" pos="40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uza, Alex" initials="FA" lastIdx="1" clrIdx="0">
    <p:extLst>
      <p:ext uri="{19B8F6BF-5375-455C-9EA6-DF929625EA0E}">
        <p15:presenceInfo xmlns:p15="http://schemas.microsoft.com/office/powerpoint/2012/main" userId="S-1-5-21-3458574638-2780845101-4193349012-5364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E1"/>
    <a:srgbClr val="0055B7"/>
    <a:srgbClr val="97D4E9"/>
    <a:srgbClr val="40B4E5"/>
    <a:srgbClr val="6EC4E8"/>
    <a:srgbClr val="FFFF66"/>
    <a:srgbClr val="0C2344"/>
    <a:srgbClr val="FF00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77022" autoAdjust="0"/>
  </p:normalViewPr>
  <p:slideViewPr>
    <p:cSldViewPr snapToObjects="1">
      <p:cViewPr varScale="1">
        <p:scale>
          <a:sx n="116" d="100"/>
          <a:sy n="116" d="100"/>
        </p:scale>
        <p:origin x="1638" y="108"/>
      </p:cViewPr>
      <p:guideLst>
        <p:guide orient="horz" pos="1620"/>
        <p:guide orient="horz" pos="1188"/>
        <p:guide orient="horz" pos="972"/>
        <p:guide orient="horz" pos="756"/>
        <p:guide orient="horz" pos="1080"/>
        <p:guide orient="horz" pos="1404"/>
        <p:guide orient="horz" pos="1296"/>
        <p:guide orient="horz" pos="864"/>
        <p:guide pos="2880"/>
        <p:guide pos="1728"/>
        <p:guide pos="721"/>
        <p:guide pos="1144"/>
        <p:guide pos="3455"/>
        <p:guide pos="5184"/>
        <p:guide pos="2305"/>
        <p:guide pos="40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Objects="1">
      <p:cViewPr varScale="1">
        <p:scale>
          <a:sx n="85" d="100"/>
          <a:sy n="85" d="100"/>
        </p:scale>
        <p:origin x="2952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E0F906-3E8C-4ABD-8875-5E954D2F27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C41F2D-E1EF-4E89-9704-1E00833C7B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1FF60-9FE5-4D3A-965E-B39368EF0E80}" type="datetimeFigureOut">
              <a:rPr lang="en-CA" smtClean="0"/>
              <a:t>2022-04-19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D2F8B0-2281-4A79-B309-6F290857EC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886FA-F2B1-4875-9191-E5DA56488E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9927D-89E6-435E-9ABD-73836432AF4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61983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AD1E1A-9E47-8642-97EF-A5D03C6405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42E8D6-892D-0649-82F5-7755A6E244E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0ABE655-E02C-49A0-BD0C-43C0DB38C6EF}" type="datetime1">
              <a:rPr lang="en-US" altLang="en-US"/>
              <a:pPr>
                <a:defRPr/>
              </a:pPr>
              <a:t>4/19/2022</a:t>
            </a:fld>
            <a:endParaRPr lang="en-US" alt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5CBCFE4-8BCF-E24E-AE08-D841580825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4F2C32E-D161-2D4D-83CC-116380BF6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D1E0FD-5AEE-C645-AA9B-8DE081CD162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2C9AF-D52B-0B4A-AA1D-61389843C9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DF32AE9-402E-46D2-B3B0-F4D75A41D20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84339FC6-81F6-4172-9DDC-E245B08A36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34793F89-5299-4D65-A4F5-BE275B68C2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9297DF47-B63C-4B00-B8D4-20EA59766D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F2AD666-6D0A-4330-B91D-EF5E8FF1C391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CCD5AA6-CEF3-4E78-9B31-AEF311B964F0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McKesson Proprietary and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14C7-72B9-1B46-9114-4453611BBF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98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CCD5AA6-CEF3-4E78-9B31-AEF311B964F0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McKesson Proprietary and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14C7-72B9-1B46-9114-4453611BBF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60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CCD5AA6-CEF3-4E78-9B31-AEF311B964F0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McKesson Proprietary and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14C7-72B9-1B46-9114-4453611BBF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71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CCD5AA6-CEF3-4E78-9B31-AEF311B964F0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McKesson Proprietary and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14C7-72B9-1B46-9114-4453611BBF4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79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CCD5AA6-CEF3-4E78-9B31-AEF311B964F0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McKesson Proprietary and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14C7-72B9-1B46-9114-4453611BBF4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82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11B74-A180-A24E-AF65-D96FC571362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57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Minimum 5% of the population for data, 3 months, 3 weeks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596A5-FD54-E745-AA92-210D2CEAE2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0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57066" indent="-291179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64717" indent="-232943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30604" indent="-232943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96491" indent="-232943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D82AF6-B044-8A48-9086-D40BB8B065BA}" type="slidenum">
              <a:rPr lang="en-US" sz="1200">
                <a:solidFill>
                  <a:prstClr val="black"/>
                </a:solidFill>
              </a:rPr>
              <a:pPr/>
              <a:t>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CA" dirty="0">
                <a:latin typeface="Times New Roman" charset="0"/>
              </a:rPr>
              <a:t>Ask what do they see </a:t>
            </a: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57066" indent="-291179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64717" indent="-232943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30604" indent="-232943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96491" indent="-232943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D82AF6-B044-8A48-9086-D40BB8B065BA}" type="slidenum">
              <a:rPr lang="en-US" sz="1200">
                <a:solidFill>
                  <a:prstClr val="black"/>
                </a:solidFill>
              </a:rPr>
              <a:pPr/>
              <a:t>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Vilfredo Pareto: </a:t>
            </a:r>
          </a:p>
          <a:p>
            <a:pPr lvl="1"/>
            <a:r>
              <a:rPr lang="en-US" dirty="0"/>
              <a:t>Italian engineer, sociologist, philosopher &amp; economist </a:t>
            </a:r>
          </a:p>
          <a:p>
            <a:r>
              <a:rPr lang="en-US" dirty="0"/>
              <a:t>Observed that 80%of land in Italy was owned by 20% of people</a:t>
            </a:r>
          </a:p>
          <a:p>
            <a:r>
              <a:rPr lang="en-US" dirty="0"/>
              <a:t>Examples - application to business:</a:t>
            </a:r>
          </a:p>
          <a:p>
            <a:pPr lvl="1"/>
            <a:r>
              <a:rPr lang="en-US" dirty="0"/>
              <a:t>80% of income comes from 20% of clients</a:t>
            </a:r>
          </a:p>
          <a:p>
            <a:pPr lvl="1"/>
            <a:r>
              <a:rPr lang="en-US" dirty="0"/>
              <a:t>80% of costs come from 20% of suppliers</a:t>
            </a:r>
          </a:p>
          <a:p>
            <a:pPr lvl="1"/>
            <a:r>
              <a:rPr lang="en-US" dirty="0"/>
              <a:t>80% of complaints come from 20% of clients </a:t>
            </a:r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CCD5AA6-CEF3-4E78-9B31-AEF311B964F0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McKesson Proprietary and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14C7-72B9-1B46-9114-4453611BBF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98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CCD5AA6-CEF3-4E78-9B31-AEF311B964F0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McKesson Proprietary and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14C7-72B9-1B46-9114-4453611BBF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80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CCD5AA6-CEF3-4E78-9B31-AEF311B964F0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McKesson Proprietary and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14C7-72B9-1B46-9114-4453611BBF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45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CCD5AA6-CEF3-4E78-9B31-AEF311B964F0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McKesson Proprietary and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14C7-72B9-1B46-9114-4453611BBF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12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main-mall.fixed.jpg">
            <a:extLst>
              <a:ext uri="{FF2B5EF4-FFF2-40B4-BE49-F238E27FC236}">
                <a16:creationId xmlns:a16="http://schemas.microsoft.com/office/drawing/2014/main" id="{29CE7228-34FC-4760-AACB-91BA57088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01F67F7-5C74-40AC-8BFD-314806AC6037}"/>
              </a:ext>
            </a:extLst>
          </p:cNvPr>
          <p:cNvSpPr/>
          <p:nvPr userDrawn="1"/>
        </p:nvSpPr>
        <p:spPr>
          <a:xfrm>
            <a:off x="-107950" y="1131888"/>
            <a:ext cx="6122988" cy="2735262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76155A-F88D-4E84-BAB4-379147C7C14B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11" name="Picture 3" descr="s4b282c2015.png">
            <a:extLst>
              <a:ext uri="{FF2B5EF4-FFF2-40B4-BE49-F238E27FC236}">
                <a16:creationId xmlns:a16="http://schemas.microsoft.com/office/drawing/2014/main" id="{41F7BFA5-4BDB-4DBE-B50D-0E53396E5C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332646"/>
            <a:ext cx="5430376" cy="1671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400" b="1" i="0" kern="0" cap="all" spc="30" baseline="0">
                <a:solidFill>
                  <a:srgbClr val="0C234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0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rgbClr val="0C2344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0" y="3507854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1" i="0" kern="0" cap="all" spc="150" normalizeH="0" baseline="0">
                <a:solidFill>
                  <a:srgbClr val="0C2344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8407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MOA Evening-047.jpg">
            <a:extLst>
              <a:ext uri="{FF2B5EF4-FFF2-40B4-BE49-F238E27FC236}">
                <a16:creationId xmlns:a16="http://schemas.microsoft.com/office/drawing/2014/main" id="{C07E04CB-C659-4266-8D52-04FB3CBC27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0"/>
            <a:ext cx="90011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2A3CDB-73D5-4E2F-AB8B-EE577DEEA777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6" name="Picture 3" descr="s4b282c2015.png">
            <a:extLst>
              <a:ext uri="{FF2B5EF4-FFF2-40B4-BE49-F238E27FC236}">
                <a16:creationId xmlns:a16="http://schemas.microsoft.com/office/drawing/2014/main" id="{A3ED1430-1EB6-45ED-B924-609E7C6FDA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0F3A7987-928E-4F55-9F2D-99CE4E199332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1CB115A4-17E5-43D6-905B-FFC1237C8BA5}" type="slidenum">
              <a:rPr lang="en-US" altLang="en-US" sz="900" smtClean="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0" name="Text Placeholder 11">
            <a:extLst>
              <a:ext uri="{FF2B5EF4-FFF2-40B4-BE49-F238E27FC236}">
                <a16:creationId xmlns:a16="http://schemas.microsoft.com/office/drawing/2014/main" id="{67998AF1-4272-43B3-806A-CE924AFC6F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54" y="411510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7FBD5B1D-2304-4F11-8A56-07DA6D5100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492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0C2344"/>
                </a:solidFill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0C2344"/>
                </a:solidFill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>
                <a:solidFill>
                  <a:srgbClr val="0C2344"/>
                </a:solidFill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0C2344"/>
                </a:solidFill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0C234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A4F6000-178B-4AC8-BD01-328BEBFD520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UBC Internal                                                                                         Operational Excellence                                                                              Last Updated on 2021-11-04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07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19468908073_a6d2e240c9_k.jpg">
            <a:extLst>
              <a:ext uri="{FF2B5EF4-FFF2-40B4-BE49-F238E27FC236}">
                <a16:creationId xmlns:a16="http://schemas.microsoft.com/office/drawing/2014/main" id="{67957B0E-BF42-461E-8426-40AF876FA0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0"/>
            <a:ext cx="90011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C7721E1-0E5A-4AA2-B804-19CDE6A8FF72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6" name="Picture 3" descr="s4b282c2015.png">
            <a:extLst>
              <a:ext uri="{FF2B5EF4-FFF2-40B4-BE49-F238E27FC236}">
                <a16:creationId xmlns:a16="http://schemas.microsoft.com/office/drawing/2014/main" id="{360570B5-FBD4-43DC-B2A6-5C54074268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71F0EBA8-69C4-457C-BFC6-1E7FF7547286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C5729AF7-BEE5-4ABF-9A67-304E3B23AC62}" type="slidenum">
              <a:rPr lang="en-US" altLang="en-US" sz="900" smtClean="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411510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492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0C2344"/>
                </a:solidFill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0C2344"/>
                </a:solidFill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>
                <a:solidFill>
                  <a:srgbClr val="0C2344"/>
                </a:solidFill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0C2344"/>
                </a:solidFill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0C234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2D1ABB-61AF-4AB4-AE24-C3A118EE7D3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UBC Internal                                                                                         Operational Excellence                                                                              Last Updated on 2021-11-04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077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20081969092_d77b6aa5ab_o.jpg">
            <a:extLst>
              <a:ext uri="{FF2B5EF4-FFF2-40B4-BE49-F238E27FC236}">
                <a16:creationId xmlns:a16="http://schemas.microsoft.com/office/drawing/2014/main" id="{22C9E1D6-3988-4264-A371-D428240E2B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0"/>
            <a:ext cx="90011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B6FB47-9BF8-465E-944F-FE54DACDE06A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6" name="Picture 3" descr="s4b282c2015.png">
            <a:extLst>
              <a:ext uri="{FF2B5EF4-FFF2-40B4-BE49-F238E27FC236}">
                <a16:creationId xmlns:a16="http://schemas.microsoft.com/office/drawing/2014/main" id="{6B3155E2-7D10-4935-9225-CDF616C2E8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B521E596-6FD1-4024-9A46-6660D9500361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22607671-958E-4089-A942-DC0BC5FABBDF}" type="slidenum">
              <a:rPr lang="en-US" altLang="en-US" sz="900" smtClean="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411510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492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0C2344"/>
                </a:solidFill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0C2344"/>
                </a:solidFill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>
                <a:solidFill>
                  <a:srgbClr val="0C2344"/>
                </a:solidFill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0C2344"/>
                </a:solidFill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0C234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C083B5-F4AC-4BD7-9D3A-C0C4770B88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UBC Internal                                                                                         Operational Excellence                                                                              Last Updated on 2021-11-04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37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9F7F39EB-BE5D-4567-8DD5-2D0F3D79186E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4C2BCD37-4151-4926-B4E5-3401E3CF2A74}" type="slidenum">
              <a:rPr lang="en-US" altLang="en-US" sz="900" smtClean="0"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 dirty="0">
              <a:cs typeface="Arial" panose="020B0604020202020204" pitchFamily="34" charset="0"/>
            </a:endParaRPr>
          </a:p>
        </p:txBody>
      </p:sp>
      <p:pic>
        <p:nvPicPr>
          <p:cNvPr id="5" name="Picture 3" descr="s4b282c2015.png">
            <a:extLst>
              <a:ext uri="{FF2B5EF4-FFF2-40B4-BE49-F238E27FC236}">
                <a16:creationId xmlns:a16="http://schemas.microsoft.com/office/drawing/2014/main" id="{D17E10AB-5A0E-4848-ADC4-020C6647C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484188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411510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492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0C2344"/>
                </a:solidFill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0C2344"/>
                </a:solidFill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>
                <a:solidFill>
                  <a:srgbClr val="0C2344"/>
                </a:solidFill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0C2344"/>
                </a:solidFill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0C234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FBD3A5-4E60-42D2-85F1-0D00FCA9BD0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UBC Internal                                                                                         Operational Excellence                                                                              Last Updated on 2021-11-04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696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Slide - 2">
    <p:bg>
      <p:bgPr>
        <a:solidFill>
          <a:srgbClr val="0018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9087D80A-749A-4F9C-A06B-E1356024FA16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256A51F6-9431-4385-8D1B-6F1B790CF7A2}" type="slidenum">
              <a:rPr lang="en-US" altLang="en-US" sz="900" smtClean="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2" descr="2014_logo_only_reverse.png">
            <a:extLst>
              <a:ext uri="{FF2B5EF4-FFF2-40B4-BE49-F238E27FC236}">
                <a16:creationId xmlns:a16="http://schemas.microsoft.com/office/drawing/2014/main" id="{D967463E-5789-4DBC-8334-014864A6C6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47307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411510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492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chemeClr val="bg1"/>
                </a:solidFill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bg1"/>
                </a:solidFill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>
                <a:solidFill>
                  <a:schemeClr val="bg1"/>
                </a:solidFill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bg1"/>
                </a:solidFill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BEBC77-AB18-4D78-85DA-E5C6661D06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50643"/>
            <a:ext cx="2571428" cy="5928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9AB57D-A31D-43A1-8C1C-66CC2EC38BB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UBC Internal                                                                                         Operational Excellence                                                                              Last Updated on 2021-11-04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06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468908073_a6d2e240c9_k.jpg">
            <a:extLst>
              <a:ext uri="{FF2B5EF4-FFF2-40B4-BE49-F238E27FC236}">
                <a16:creationId xmlns:a16="http://schemas.microsoft.com/office/drawing/2014/main" id="{4A55DB95-5435-43D9-9EFF-4CB0392825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8522DF-BEB4-48C3-9A0B-8CD6CB75D8BD}"/>
              </a:ext>
            </a:extLst>
          </p:cNvPr>
          <p:cNvSpPr/>
          <p:nvPr userDrawn="1"/>
        </p:nvSpPr>
        <p:spPr>
          <a:xfrm>
            <a:off x="0" y="1131888"/>
            <a:ext cx="4716463" cy="10795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4" name="Picture 3" descr="UBC_2016_Signature_Wide_282.png">
            <a:extLst>
              <a:ext uri="{FF2B5EF4-FFF2-40B4-BE49-F238E27FC236}">
                <a16:creationId xmlns:a16="http://schemas.microsoft.com/office/drawing/2014/main" id="{F99260D2-0E77-4418-AAE1-C72284EEC9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439863"/>
            <a:ext cx="389572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612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89915475_1cd74fac37_o.jpg">
            <a:extLst>
              <a:ext uri="{FF2B5EF4-FFF2-40B4-BE49-F238E27FC236}">
                <a16:creationId xmlns:a16="http://schemas.microsoft.com/office/drawing/2014/main" id="{08D866D5-3543-4F84-A11B-0628C2D1EF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22BFCC6-8BA9-4602-8B73-77947A63399C}"/>
              </a:ext>
            </a:extLst>
          </p:cNvPr>
          <p:cNvSpPr/>
          <p:nvPr userDrawn="1"/>
        </p:nvSpPr>
        <p:spPr>
          <a:xfrm>
            <a:off x="0" y="1131888"/>
            <a:ext cx="4716463" cy="10795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4" name="Picture 3" descr="UBC_2016_Signature_Wide_282.png">
            <a:extLst>
              <a:ext uri="{FF2B5EF4-FFF2-40B4-BE49-F238E27FC236}">
                <a16:creationId xmlns:a16="http://schemas.microsoft.com/office/drawing/2014/main" id="{207EE121-B6E9-4305-9F4E-99135C675F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439863"/>
            <a:ext cx="389572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191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900255798_3e8cac60e0_o.jpg">
            <a:extLst>
              <a:ext uri="{FF2B5EF4-FFF2-40B4-BE49-F238E27FC236}">
                <a16:creationId xmlns:a16="http://schemas.microsoft.com/office/drawing/2014/main" id="{FE442B59-7BC0-43FC-9C96-738550EF00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DE02CC8-8A7B-48EC-AA38-3A2F94BB9B16}"/>
              </a:ext>
            </a:extLst>
          </p:cNvPr>
          <p:cNvSpPr/>
          <p:nvPr userDrawn="1"/>
        </p:nvSpPr>
        <p:spPr>
          <a:xfrm>
            <a:off x="0" y="1131888"/>
            <a:ext cx="4716463" cy="10795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4" name="Picture 3" descr="UBC_2016_Signature_Wide_282.png">
            <a:extLst>
              <a:ext uri="{FF2B5EF4-FFF2-40B4-BE49-F238E27FC236}">
                <a16:creationId xmlns:a16="http://schemas.microsoft.com/office/drawing/2014/main" id="{A4406A62-8222-478D-905F-FF63F7837E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439863"/>
            <a:ext cx="389572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982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al Identity Colour Palette">
    <p:bg>
      <p:bgPr>
        <a:solidFill>
          <a:srgbClr val="0018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2370806-BE21-47F4-A8FC-16F68177576C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682768548"/>
              </p:ext>
            </p:extLst>
          </p:nvPr>
        </p:nvGraphicFramePr>
        <p:xfrm>
          <a:off x="0" y="0"/>
          <a:ext cx="6660232" cy="5146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38" name="Acrobat Document" r:id="rId3" imgW="7543519" imgH="5828904" progId="Acrobat.Document.DC">
                  <p:embed/>
                </p:oleObj>
              </mc:Choice>
              <mc:Fallback>
                <p:oleObj name="Acrobat Document" r:id="rId3" imgW="7543519" imgH="5828904" progId="Acrobat.Document.DC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4FFC932-BE4B-417E-8F27-24D8730078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6660232" cy="51464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3312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C533C-5932-44AA-A571-AD9A8FF27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FE587-6206-4793-A634-559A02B69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2FDBA-617B-46FB-BE7C-C34FFD027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5B91-AE65-4973-A05C-4C8C41AC1071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32405-F5A9-48AA-9E29-1BE48FD3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3794F-9E70-4322-B83E-08AA1CFEF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10CD-78C9-479D-936E-92AF6ABDB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29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31900253528_e638090e1d_o.jpg">
            <a:extLst>
              <a:ext uri="{FF2B5EF4-FFF2-40B4-BE49-F238E27FC236}">
                <a16:creationId xmlns:a16="http://schemas.microsoft.com/office/drawing/2014/main" id="{8FB56E4D-0D12-4E93-8D71-CD5EFA1A9E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4C190C-BBED-4CA1-B134-973B2607A8D5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1E0E59-131E-4DC6-B214-5CDA5DF44C76}"/>
              </a:ext>
            </a:extLst>
          </p:cNvPr>
          <p:cNvSpPr/>
          <p:nvPr userDrawn="1"/>
        </p:nvSpPr>
        <p:spPr>
          <a:xfrm>
            <a:off x="-107950" y="1131888"/>
            <a:ext cx="6122988" cy="2735262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8" name="Picture 3" descr="s4b282c2015.png">
            <a:extLst>
              <a:ext uri="{FF2B5EF4-FFF2-40B4-BE49-F238E27FC236}">
                <a16:creationId xmlns:a16="http://schemas.microsoft.com/office/drawing/2014/main" id="{2A70F9B0-C894-47AC-BFAC-3ED2C8A98D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332646"/>
            <a:ext cx="5430376" cy="1671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400" b="1" i="0" kern="0" cap="all" spc="30" baseline="0">
                <a:solidFill>
                  <a:srgbClr val="0C234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0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rgbClr val="0C2344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0" y="3507854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1" i="0" kern="0" cap="all" spc="150" normalizeH="0" baseline="0">
                <a:solidFill>
                  <a:srgbClr val="0C2344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6366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55ED9-FA08-47A1-A0C2-53F831EA8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7FE5F-42D4-4884-822D-EB74CE64B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F34EC-3CE9-4BC6-AD9D-683648770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5B91-AE65-4973-A05C-4C8C41AC1071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C9754-77B7-4736-8DEA-F8153A003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678F8-049B-4AFF-A474-2E1D77788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10CD-78C9-479D-936E-92AF6ABDB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1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9FC448-35AE-46D5-A3F3-24FA0BB14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5B91-AE65-4973-A05C-4C8C41AC1071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3FC379-382C-41E1-A56A-EF49E716F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7B2AC-5235-45C6-AFF7-AC57C4A79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10CD-78C9-479D-936E-92AF6ABDB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49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19468908073_a6d2e240c9_k.jpg">
            <a:extLst>
              <a:ext uri="{FF2B5EF4-FFF2-40B4-BE49-F238E27FC236}">
                <a16:creationId xmlns:a16="http://schemas.microsoft.com/office/drawing/2014/main" id="{B9B19BDB-E0CC-436E-B5CA-7C85065B38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AD5C73-EFE0-46CC-95EC-7453F905C98F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081CBC-CE27-429C-9B4F-C110740D8D09}"/>
              </a:ext>
            </a:extLst>
          </p:cNvPr>
          <p:cNvSpPr/>
          <p:nvPr userDrawn="1"/>
        </p:nvSpPr>
        <p:spPr>
          <a:xfrm>
            <a:off x="-107950" y="1131888"/>
            <a:ext cx="6122988" cy="2735262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9" name="Picture 3" descr="s4b282c2015.png">
            <a:extLst>
              <a:ext uri="{FF2B5EF4-FFF2-40B4-BE49-F238E27FC236}">
                <a16:creationId xmlns:a16="http://schemas.microsoft.com/office/drawing/2014/main" id="{FD45AE28-41D7-460D-ACB9-2DC505D72B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332646"/>
            <a:ext cx="5430376" cy="1671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400" b="1" i="0" kern="0" cap="all" spc="30" baseline="0">
                <a:solidFill>
                  <a:srgbClr val="0C234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0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rgbClr val="0C2344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0" y="3507854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1" i="0" kern="0" cap="all" spc="150" normalizeH="0" baseline="0">
                <a:solidFill>
                  <a:srgbClr val="0C2344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6192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33734603791_87ba8475ca_o.jpg">
            <a:extLst>
              <a:ext uri="{FF2B5EF4-FFF2-40B4-BE49-F238E27FC236}">
                <a16:creationId xmlns:a16="http://schemas.microsoft.com/office/drawing/2014/main" id="{76C58585-561C-4BC1-B499-395C170901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817789-450C-4781-B3B4-50BA62F0D138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3A8A3A-8E04-4A8F-90C5-BFD68BF0819B}"/>
              </a:ext>
            </a:extLst>
          </p:cNvPr>
          <p:cNvSpPr/>
          <p:nvPr userDrawn="1"/>
        </p:nvSpPr>
        <p:spPr>
          <a:xfrm>
            <a:off x="-107950" y="1131888"/>
            <a:ext cx="6122988" cy="2735262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8" name="Picture 3" descr="s4b282c2015.png">
            <a:extLst>
              <a:ext uri="{FF2B5EF4-FFF2-40B4-BE49-F238E27FC236}">
                <a16:creationId xmlns:a16="http://schemas.microsoft.com/office/drawing/2014/main" id="{154F1EF7-E8FB-4AEF-83FC-DF1EA1912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332646"/>
            <a:ext cx="5430376" cy="1671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400" b="1" i="0" kern="0" cap="all" spc="30" baseline="0">
                <a:solidFill>
                  <a:srgbClr val="0C234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0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rgbClr val="0C2344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0" y="3507854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1" i="0" kern="0" cap="all" spc="150" normalizeH="0" baseline="0">
                <a:solidFill>
                  <a:srgbClr val="0C2344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3166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section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19467264904_bdb80a731c_o.jpg">
            <a:extLst>
              <a:ext uri="{FF2B5EF4-FFF2-40B4-BE49-F238E27FC236}">
                <a16:creationId xmlns:a16="http://schemas.microsoft.com/office/drawing/2014/main" id="{1EC8CE41-75F4-443D-A275-B3BFD414D5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16D99-9360-4B70-AAA5-85EDAC63E90F}"/>
              </a:ext>
            </a:extLst>
          </p:cNvPr>
          <p:cNvSpPr/>
          <p:nvPr userDrawn="1"/>
        </p:nvSpPr>
        <p:spPr>
          <a:xfrm>
            <a:off x="0" y="1131888"/>
            <a:ext cx="6015038" cy="1131887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662467-2A06-46A2-8AD6-245679F9A670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6" name="Picture 9" descr="s4b282c2015.png">
            <a:extLst>
              <a:ext uri="{FF2B5EF4-FFF2-40B4-BE49-F238E27FC236}">
                <a16:creationId xmlns:a16="http://schemas.microsoft.com/office/drawing/2014/main" id="{22F8AE09-A900-4BC3-9BB8-5C229A9014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291D32A0-5071-4DCC-B7E6-081DE7D3A166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1B21C9C6-1546-457E-8EC0-3882A18F2942}" type="slidenum">
              <a:rPr lang="en-US" altLang="en-US" sz="900" smtClean="0">
                <a:solidFill>
                  <a:srgbClr val="FFFFFF"/>
                </a:solidFill>
                <a:latin typeface="Whitney Book" pitchFamily="2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 dirty="0">
              <a:solidFill>
                <a:srgbClr val="FFFFFF"/>
              </a:solidFill>
              <a:latin typeface="Whitney Book" pitchFamily="2" charset="0"/>
            </a:endParaRPr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275606"/>
            <a:ext cx="5430376" cy="106017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2800" b="1" i="0" kern="0" cap="all" spc="30" baseline="0">
                <a:solidFill>
                  <a:srgbClr val="0C234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145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section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MOA Evening-032.jpg">
            <a:extLst>
              <a:ext uri="{FF2B5EF4-FFF2-40B4-BE49-F238E27FC236}">
                <a16:creationId xmlns:a16="http://schemas.microsoft.com/office/drawing/2014/main" id="{2BF71CA1-7439-4171-9491-328B73D6DC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E8E0AC-5472-4F47-863A-6F9D2200F994}"/>
              </a:ext>
            </a:extLst>
          </p:cNvPr>
          <p:cNvSpPr/>
          <p:nvPr userDrawn="1"/>
        </p:nvSpPr>
        <p:spPr>
          <a:xfrm>
            <a:off x="0" y="1131888"/>
            <a:ext cx="6015038" cy="1131887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505E37-EE9F-48B4-9BD4-CDA31F1E4507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6" name="Picture 4" descr="s4b282c2015.png">
            <a:extLst>
              <a:ext uri="{FF2B5EF4-FFF2-40B4-BE49-F238E27FC236}">
                <a16:creationId xmlns:a16="http://schemas.microsoft.com/office/drawing/2014/main" id="{C4CCEC91-2404-4F54-B3A5-F6C9AEEB00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4BE784EE-DEE4-4111-ACAC-29DE32280F69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ED7EA122-A1AE-435F-AA9C-6F7FCC29E66F}" type="slidenum">
              <a:rPr lang="en-US" altLang="en-US" sz="900" smtClean="0">
                <a:solidFill>
                  <a:srgbClr val="FFFFFF"/>
                </a:solidFill>
                <a:latin typeface="Whitney Book" pitchFamily="2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 dirty="0">
              <a:solidFill>
                <a:srgbClr val="FFFFFF"/>
              </a:solidFill>
              <a:latin typeface="Whitney Book" pitchFamily="2" charset="0"/>
            </a:endParaRP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275606"/>
            <a:ext cx="5430376" cy="106017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2800" b="1" i="0" kern="0" cap="all" spc="30" baseline="0">
                <a:solidFill>
                  <a:srgbClr val="0C234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5361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section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20063615986_7c97fbf65b_o.jpg">
            <a:extLst>
              <a:ext uri="{FF2B5EF4-FFF2-40B4-BE49-F238E27FC236}">
                <a16:creationId xmlns:a16="http://schemas.microsoft.com/office/drawing/2014/main" id="{91C00A88-7726-4693-9344-469275ADA1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AAE0C3-0FA4-47C0-B878-F7174704C323}"/>
              </a:ext>
            </a:extLst>
          </p:cNvPr>
          <p:cNvSpPr/>
          <p:nvPr userDrawn="1"/>
        </p:nvSpPr>
        <p:spPr>
          <a:xfrm>
            <a:off x="0" y="1131888"/>
            <a:ext cx="6015038" cy="1131887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7140C7-CB87-4829-AEAC-12FA066BC744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6" name="Picture 4" descr="s4b282c2015.png">
            <a:extLst>
              <a:ext uri="{FF2B5EF4-FFF2-40B4-BE49-F238E27FC236}">
                <a16:creationId xmlns:a16="http://schemas.microsoft.com/office/drawing/2014/main" id="{A4F03401-FCE2-47FA-9432-E848527D41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9397FBD7-CBD6-47B9-8AB7-D5AB63E14B5D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E8D216A5-D9E6-48D5-AB67-595EBD896EE4}" type="slidenum">
              <a:rPr lang="en-US" altLang="en-US" sz="900" smtClean="0">
                <a:solidFill>
                  <a:srgbClr val="FFFFFF"/>
                </a:solidFill>
                <a:latin typeface="Whitney Book" pitchFamily="2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 dirty="0">
              <a:solidFill>
                <a:srgbClr val="FFFFFF"/>
              </a:solidFill>
              <a:latin typeface="Whitney Book" pitchFamily="2" charset="0"/>
            </a:endParaRP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275606"/>
            <a:ext cx="5430376" cy="106017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2800" b="1" i="0" kern="0" cap="all" spc="30" baseline="0">
                <a:solidFill>
                  <a:srgbClr val="0C234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8652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s4b282c2015.png">
            <a:extLst>
              <a:ext uri="{FF2B5EF4-FFF2-40B4-BE49-F238E27FC236}">
                <a16:creationId xmlns:a16="http://schemas.microsoft.com/office/drawing/2014/main" id="{46C50D39-5DF0-4554-8998-2D5A9AD716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FA096AFB-7A32-4D81-AB3F-622DC8D20F88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43D6B12F-FEA4-4A92-8160-1A1E4878BFA0}" type="slidenum">
              <a:rPr lang="en-US" altLang="en-US" sz="900" smtClean="0"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 dirty="0">
              <a:cs typeface="Arial" panose="020B0604020202020204" pitchFamily="34" charset="0"/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411510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492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0C2344"/>
                </a:solidFill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0C2344"/>
                </a:solidFill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>
                <a:solidFill>
                  <a:srgbClr val="0C2344"/>
                </a:solidFill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0C2344"/>
                </a:solidFill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0C234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634FE1-AD7F-4B8A-95C7-510C86B23ED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UBC Internal                                                                                         Operational Excellence                                                                              Last Updated on 2021-11-04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139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2">
    <p:bg>
      <p:bgPr>
        <a:solidFill>
          <a:srgbClr val="0018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14_logo_only_reverse.png">
            <a:extLst>
              <a:ext uri="{FF2B5EF4-FFF2-40B4-BE49-F238E27FC236}">
                <a16:creationId xmlns:a16="http://schemas.microsoft.com/office/drawing/2014/main" id="{E3EF2AE1-01C3-45C3-A41C-832A089531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141922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EAA258FF-4568-400D-BC6A-464B5882582F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25866341-128E-42EC-9165-CED16A455948}" type="slidenum">
              <a:rPr lang="en-US" altLang="en-US" sz="900" smtClean="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411510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492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chemeClr val="bg1"/>
                </a:solidFill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bg1"/>
                </a:solidFill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>
                <a:solidFill>
                  <a:schemeClr val="bg1"/>
                </a:solidFill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bg1"/>
                </a:solidFill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CD4374-9F4C-4503-8007-B038D990A9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50643"/>
            <a:ext cx="2571428" cy="5928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7AAA85-D597-48EF-AECE-617DEBF3908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UBC Internal                                                                                         Operational Excellence                                                                              Last Updated on 2021-11-04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922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5F8080-B71C-4518-BF09-7AE62E9FA88F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4550643"/>
            <a:ext cx="2571428" cy="592857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9CA629C-E3B5-40F1-99D1-1E786429F4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2000" y="4667071"/>
            <a:ext cx="36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UBC Internal                                                                                         Operational Excellence                                                                              Last Updated on 2021-11-04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6" r:id="rId1"/>
    <p:sldLayoutId id="2147485157" r:id="rId2"/>
    <p:sldLayoutId id="2147485158" r:id="rId3"/>
    <p:sldLayoutId id="2147485159" r:id="rId4"/>
    <p:sldLayoutId id="2147485160" r:id="rId5"/>
    <p:sldLayoutId id="2147485161" r:id="rId6"/>
    <p:sldLayoutId id="2147485162" r:id="rId7"/>
    <p:sldLayoutId id="2147485173" r:id="rId8"/>
    <p:sldLayoutId id="2147485164" r:id="rId9"/>
    <p:sldLayoutId id="2147485165" r:id="rId10"/>
    <p:sldLayoutId id="2147485166" r:id="rId11"/>
    <p:sldLayoutId id="2147485167" r:id="rId12"/>
    <p:sldLayoutId id="2147485168" r:id="rId13"/>
    <p:sldLayoutId id="2147485169" r:id="rId14"/>
    <p:sldLayoutId id="2147485170" r:id="rId15"/>
    <p:sldLayoutId id="2147485171" r:id="rId16"/>
    <p:sldLayoutId id="2147485172" r:id="rId17"/>
    <p:sldLayoutId id="2147485174" r:id="rId18"/>
    <p:sldLayoutId id="2147485175" r:id="rId19"/>
    <p:sldLayoutId id="2147485176" r:id="rId20"/>
    <p:sldLayoutId id="2147485177" r:id="rId21"/>
  </p:sldLayoutIdLst>
  <p:hf sldNum="0"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780338-57F5-EB4D-83F0-D01DBE2101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/>
              <a:t>How to build run charts, check sheets and a pareto graph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F6BD2-C41C-E34B-BE14-298C35732B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760" y="2571750"/>
            <a:ext cx="5430203" cy="321394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D6E9D4-2AFC-ED4D-AE7C-7844CBCCAA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760" y="3075806"/>
            <a:ext cx="5430203" cy="321394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00000"/>
                </a:solidFill>
              </a:rPr>
              <a:t>                       Check 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/>
          </a:p>
          <a:p>
            <a:r>
              <a:rPr lang="en-US" sz="1400" dirty="0"/>
              <a:t>Used: </a:t>
            </a:r>
          </a:p>
          <a:p>
            <a:pPr lvl="1"/>
            <a:r>
              <a:rPr lang="en-US" sz="1400" dirty="0"/>
              <a:t>to record &amp; compile data from historical sources or observations as they happen</a:t>
            </a:r>
          </a:p>
          <a:p>
            <a:pPr lvl="1"/>
            <a:r>
              <a:rPr lang="en-US" sz="1400" dirty="0"/>
              <a:t>To clearly detect &amp; display patterns/trends </a:t>
            </a:r>
          </a:p>
          <a:p>
            <a:r>
              <a:rPr lang="en-US" sz="1400" dirty="0"/>
              <a:t>Logical starting point for many data collection efforts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019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423243"/>
            <a:ext cx="4881283" cy="857250"/>
          </a:xfrm>
        </p:spPr>
        <p:txBody>
          <a:bodyPr/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Check Sheet Example:</a:t>
            </a:r>
          </a:p>
        </p:txBody>
      </p:sp>
      <p:pic>
        <p:nvPicPr>
          <p:cNvPr id="1026" name="Picture 2" descr="Image result for check sheet example">
            <a:extLst>
              <a:ext uri="{FF2B5EF4-FFF2-40B4-BE49-F238E27FC236}">
                <a16:creationId xmlns:a16="http://schemas.microsoft.com/office/drawing/2014/main" id="{2378CA36-7F0B-4694-85B2-D7DBA67ABD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301" y="1622819"/>
            <a:ext cx="5256235" cy="306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834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E270781-4E53-4C2A-9477-AA9DE751C226}"/>
              </a:ext>
            </a:extLst>
          </p:cNvPr>
          <p:cNvSpPr txBox="1"/>
          <p:nvPr/>
        </p:nvSpPr>
        <p:spPr>
          <a:xfrm>
            <a:off x="1414780" y="915566"/>
            <a:ext cx="3894200" cy="3693319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pPr>
              <a:spcBef>
                <a:spcPts val="338"/>
              </a:spcBef>
              <a:spcAft>
                <a:spcPts val="338"/>
              </a:spcAft>
              <a:buSzPct val="100000"/>
            </a:pPr>
            <a:r>
              <a:rPr lang="en-US" sz="1400" dirty="0">
                <a:solidFill>
                  <a:schemeClr val="tx2"/>
                </a:solidFill>
              </a:rPr>
              <a:t>Purpose</a:t>
            </a:r>
          </a:p>
          <a:p>
            <a:pPr marL="203597" indent="-171450">
              <a:spcBef>
                <a:spcPts val="338"/>
              </a:spcBef>
              <a:spcAft>
                <a:spcPts val="338"/>
              </a:spcAft>
              <a:buSzPct val="100000"/>
              <a:buFont typeface="Wingdings 2" pitchFamily="18" charset="2"/>
              <a:buChar char="¡"/>
            </a:pPr>
            <a:r>
              <a:rPr lang="en-US" sz="1400" dirty="0">
                <a:solidFill>
                  <a:schemeClr val="tx2"/>
                </a:solidFill>
              </a:rPr>
              <a:t>To focus on the problems that offer the greatest impact for improvement (i.e. key problems)</a:t>
            </a:r>
          </a:p>
          <a:p>
            <a:pPr marL="203597" indent="-171450">
              <a:spcBef>
                <a:spcPts val="338"/>
              </a:spcBef>
              <a:spcAft>
                <a:spcPts val="338"/>
              </a:spcAft>
              <a:buSzPct val="100000"/>
              <a:buFont typeface="Wingdings 2" pitchFamily="18" charset="2"/>
              <a:buChar char="¡"/>
            </a:pPr>
            <a:r>
              <a:rPr lang="en-US" sz="1400" dirty="0">
                <a:solidFill>
                  <a:schemeClr val="tx2"/>
                </a:solidFill>
              </a:rPr>
              <a:t>Highly visible illustration to incentivize for more improvement </a:t>
            </a:r>
          </a:p>
          <a:p>
            <a:pPr marL="42863" indent="-171450">
              <a:spcBef>
                <a:spcPts val="338"/>
              </a:spcBef>
              <a:spcAft>
                <a:spcPts val="338"/>
              </a:spcAft>
              <a:buSzPct val="100000"/>
              <a:buFont typeface="Wingdings 2" pitchFamily="18" charset="2"/>
              <a:buChar char="¡"/>
            </a:pPr>
            <a:endParaRPr lang="en-US" sz="1400" dirty="0">
              <a:solidFill>
                <a:schemeClr val="tx2"/>
              </a:solidFill>
            </a:endParaRPr>
          </a:p>
          <a:p>
            <a:pPr>
              <a:spcBef>
                <a:spcPts val="338"/>
              </a:spcBef>
              <a:spcAft>
                <a:spcPts val="338"/>
              </a:spcAft>
              <a:buSzPct val="100000"/>
            </a:pPr>
            <a:r>
              <a:rPr lang="en-US" sz="1400" dirty="0">
                <a:solidFill>
                  <a:schemeClr val="tx2"/>
                </a:solidFill>
              </a:rPr>
              <a:t>The power of Pareto Charts lies in the Pareto Principle:</a:t>
            </a:r>
          </a:p>
          <a:p>
            <a:pPr marL="203597" indent="-171450">
              <a:spcBef>
                <a:spcPts val="338"/>
              </a:spcBef>
              <a:spcAft>
                <a:spcPts val="338"/>
              </a:spcAft>
              <a:buSzPct val="100000"/>
              <a:buFont typeface="Wingdings 2" pitchFamily="18" charset="2"/>
              <a:buChar char="¡"/>
            </a:pPr>
            <a:r>
              <a:rPr lang="en-US" sz="1400" dirty="0">
                <a:solidFill>
                  <a:schemeClr val="tx2"/>
                </a:solidFill>
              </a:rPr>
              <a:t>A small number of factors will typically control a given outcome the most</a:t>
            </a:r>
          </a:p>
          <a:p>
            <a:pPr marL="203597" indent="-171450">
              <a:spcBef>
                <a:spcPts val="338"/>
              </a:spcBef>
              <a:spcAft>
                <a:spcPts val="338"/>
              </a:spcAft>
              <a:buSzPct val="100000"/>
              <a:buFont typeface="Wingdings 2" pitchFamily="18" charset="2"/>
              <a:buChar char="¡"/>
            </a:pPr>
            <a:r>
              <a:rPr lang="en-US" sz="1400" dirty="0">
                <a:solidFill>
                  <a:schemeClr val="tx2"/>
                </a:solidFill>
              </a:rPr>
              <a:t>Identifying and focusing on these critical factors will maximize results, often times with far less effort than would be required if all factors were treated equally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B721DD-6522-4487-8448-0CCDA8FE7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980" y="1433104"/>
            <a:ext cx="2590480" cy="245341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9AB22EA-9142-4D0B-853D-E90029F24EE8}"/>
              </a:ext>
            </a:extLst>
          </p:cNvPr>
          <p:cNvSpPr txBox="1">
            <a:spLocks/>
          </p:cNvSpPr>
          <p:nvPr/>
        </p:nvSpPr>
        <p:spPr>
          <a:xfrm>
            <a:off x="1538683" y="337036"/>
            <a:ext cx="4881283" cy="8572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>
                <a:solidFill>
                  <a:schemeClr val="tx2">
                    <a:lumMod val="50000"/>
                  </a:schemeClr>
                </a:solidFill>
              </a:rPr>
              <a:t>Pareto (80/20) Rule</a:t>
            </a:r>
          </a:p>
        </p:txBody>
      </p:sp>
    </p:spTree>
    <p:extLst>
      <p:ext uri="{BB962C8B-B14F-4D97-AF65-F5344CB8AC3E}">
        <p14:creationId xmlns:p14="http://schemas.microsoft.com/office/powerpoint/2010/main" val="4152916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00000"/>
                </a:solidFill>
              </a:rPr>
              <a:t>                     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Pareto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899" y="1657351"/>
            <a:ext cx="5510894" cy="2937272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Purpose:</a:t>
            </a:r>
          </a:p>
          <a:p>
            <a:pPr lvl="1"/>
            <a:r>
              <a:rPr lang="en-US" dirty="0"/>
              <a:t>To focus on the problems that offer the greatest impact for improvement (i.e. key problems)</a:t>
            </a:r>
          </a:p>
          <a:p>
            <a:pPr lvl="1"/>
            <a:r>
              <a:rPr lang="en-US" dirty="0"/>
              <a:t>Highly visible illustration to incentivize for more improvement </a:t>
            </a:r>
          </a:p>
          <a:p>
            <a:r>
              <a:rPr lang="en-US" dirty="0">
                <a:latin typeface="+mj-lt"/>
                <a:cs typeface="Century Gothic"/>
              </a:rPr>
              <a:t>Elements arranged in order from highest frequency to lowest frequency</a:t>
            </a:r>
          </a:p>
          <a:p>
            <a:r>
              <a:rPr lang="en-CA" dirty="0"/>
              <a:t>The power of Pareto Charts lies in the Pareto Principle:</a:t>
            </a:r>
          </a:p>
          <a:p>
            <a:pPr lvl="1"/>
            <a:r>
              <a:rPr lang="en-CA" dirty="0"/>
              <a:t>A small number of factors will typically control a given outcome the most. </a:t>
            </a:r>
          </a:p>
          <a:p>
            <a:pPr lvl="1"/>
            <a:r>
              <a:rPr lang="en-CA" dirty="0"/>
              <a:t>Identifying and focusing on these critical factors will maximize results, often times with far less effort than would be required if all factors were treated equally.</a:t>
            </a:r>
          </a:p>
          <a:p>
            <a:endParaRPr lang="en-US" dirty="0">
              <a:latin typeface="Century Gothic"/>
              <a:cs typeface="Century Gothic"/>
            </a:endParaRPr>
          </a:p>
          <a:p>
            <a:pPr marL="1714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935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00000"/>
                </a:solidFill>
              </a:rPr>
              <a:t>                                            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How to plot a Pareto chart?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24307" y="2096809"/>
            <a:ext cx="1217036" cy="258532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1485899" y="1657351"/>
            <a:ext cx="4939394" cy="2937272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Identify and list problems</a:t>
            </a:r>
          </a:p>
          <a:p>
            <a:r>
              <a:rPr lang="en-US" dirty="0">
                <a:latin typeface="Century Gothic"/>
                <a:cs typeface="Century Gothic"/>
              </a:rPr>
              <a:t>Develop a standard measure for comparing</a:t>
            </a:r>
          </a:p>
          <a:p>
            <a:r>
              <a:rPr lang="en-US" dirty="0">
                <a:latin typeface="Century Gothic"/>
                <a:cs typeface="Century Gothic"/>
              </a:rPr>
              <a:t>Sort the raw data from highest to the lowest</a:t>
            </a:r>
          </a:p>
          <a:p>
            <a:r>
              <a:rPr lang="en-US" dirty="0">
                <a:latin typeface="Century Gothic"/>
                <a:cs typeface="Century Gothic"/>
              </a:rPr>
              <a:t>Perform cumulative calculations</a:t>
            </a:r>
          </a:p>
          <a:p>
            <a:r>
              <a:rPr lang="en-US" dirty="0">
                <a:latin typeface="Century Gothic"/>
                <a:cs typeface="Century Gothic"/>
              </a:rPr>
              <a:t>Calculate percentage of raw data to total and raw data cumulative to cumulative total as well</a:t>
            </a:r>
          </a:p>
          <a:p>
            <a:r>
              <a:rPr lang="en-US" dirty="0">
                <a:latin typeface="Century Gothic"/>
                <a:cs typeface="Century Gothic"/>
              </a:rPr>
              <a:t>Plot raw data on bar graph &amp; a line graph of cumulative percentages.</a:t>
            </a:r>
          </a:p>
          <a:p>
            <a:endParaRPr lang="en-US" dirty="0">
              <a:latin typeface="Century Gothic"/>
              <a:cs typeface="Century Gothic"/>
            </a:endParaRPr>
          </a:p>
          <a:p>
            <a:pPr marL="1714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439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6764B5-CD98-475F-8A22-5B3F79EB78B3}"/>
              </a:ext>
            </a:extLst>
          </p:cNvPr>
          <p:cNvSpPr/>
          <p:nvPr/>
        </p:nvSpPr>
        <p:spPr>
          <a:xfrm>
            <a:off x="1479656" y="653680"/>
            <a:ext cx="4504887" cy="7691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Pareto Example : Warehouse Damages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92F97F0-1CC9-480D-A6AB-13966CC3770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79656" y="1647513"/>
          <a:ext cx="6178446" cy="2065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673">
                  <a:extLst>
                    <a:ext uri="{9D8B030D-6E8A-4147-A177-3AD203B41FA5}">
                      <a16:colId xmlns:a16="http://schemas.microsoft.com/office/drawing/2014/main" val="1881045692"/>
                    </a:ext>
                  </a:extLst>
                </a:gridCol>
                <a:gridCol w="925090">
                  <a:extLst>
                    <a:ext uri="{9D8B030D-6E8A-4147-A177-3AD203B41FA5}">
                      <a16:colId xmlns:a16="http://schemas.microsoft.com/office/drawing/2014/main" val="2642278997"/>
                    </a:ext>
                  </a:extLst>
                </a:gridCol>
                <a:gridCol w="1383935">
                  <a:extLst>
                    <a:ext uri="{9D8B030D-6E8A-4147-A177-3AD203B41FA5}">
                      <a16:colId xmlns:a16="http://schemas.microsoft.com/office/drawing/2014/main" val="973632402"/>
                    </a:ext>
                  </a:extLst>
                </a:gridCol>
                <a:gridCol w="510650">
                  <a:extLst>
                    <a:ext uri="{9D8B030D-6E8A-4147-A177-3AD203B41FA5}">
                      <a16:colId xmlns:a16="http://schemas.microsoft.com/office/drawing/2014/main" val="522148698"/>
                    </a:ext>
                  </a:extLst>
                </a:gridCol>
                <a:gridCol w="999098">
                  <a:extLst>
                    <a:ext uri="{9D8B030D-6E8A-4147-A177-3AD203B41FA5}">
                      <a16:colId xmlns:a16="http://schemas.microsoft.com/office/drawing/2014/main" val="1434269712"/>
                    </a:ext>
                  </a:extLst>
                </a:gridCol>
              </a:tblGrid>
              <a:tr h="21145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Category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Damages ($)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2061574303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BROKEN                            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29,484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extLst>
                  <a:ext uri="{0D108BD9-81ED-4DB2-BD59-A6C34878D82A}">
                    <a16:rowId xmlns:a16="http://schemas.microsoft.com/office/drawing/2014/main" val="280703815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CRUSHED (EC)                      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9,981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extLst>
                  <a:ext uri="{0D108BD9-81ED-4DB2-BD59-A6C34878D82A}">
                    <a16:rowId xmlns:a16="http://schemas.microsoft.com/office/drawing/2014/main" val="502977778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CUT / TORN (CP)                   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24,235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extLst>
                  <a:ext uri="{0D108BD9-81ED-4DB2-BD59-A6C34878D82A}">
                    <a16:rowId xmlns:a16="http://schemas.microsoft.com/office/drawing/2014/main" val="1094276105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DAMAGED LABEL (EE)                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1,032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extLst>
                  <a:ext uri="{0D108BD9-81ED-4DB2-BD59-A6C34878D82A}">
                    <a16:rowId xmlns:a16="http://schemas.microsoft.com/office/drawing/2014/main" val="141720047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LEAKY BOTTLE (LQ)                 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561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extLst>
                  <a:ext uri="{0D108BD9-81ED-4DB2-BD59-A6C34878D82A}">
                    <a16:rowId xmlns:a16="http://schemas.microsoft.com/office/drawing/2014/main" val="81588898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PACKAGE OPENED (PC)               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671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extLst>
                  <a:ext uri="{0D108BD9-81ED-4DB2-BD59-A6C34878D82A}">
                    <a16:rowId xmlns:a16="http://schemas.microsoft.com/office/drawing/2014/main" val="1959460611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SOILED (SL)                       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1,123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extLst>
                  <a:ext uri="{0D108BD9-81ED-4DB2-BD59-A6C34878D82A}">
                    <a16:rowId xmlns:a16="http://schemas.microsoft.com/office/drawing/2014/main" val="3683224478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67,087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257618246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D79CE99-B65F-4138-AC4C-E0881259534E}"/>
              </a:ext>
            </a:extLst>
          </p:cNvPr>
          <p:cNvSpPr txBox="1"/>
          <p:nvPr/>
        </p:nvSpPr>
        <p:spPr>
          <a:xfrm>
            <a:off x="1561047" y="3859928"/>
            <a:ext cx="5146582" cy="77970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pPr marL="160735" indent="-16073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Identify and list problems</a:t>
            </a:r>
          </a:p>
          <a:p>
            <a:pPr marL="160735" indent="-16073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Develop a standard measure for comparing</a:t>
            </a:r>
          </a:p>
        </p:txBody>
      </p:sp>
    </p:spTree>
    <p:extLst>
      <p:ext uri="{BB962C8B-B14F-4D97-AF65-F5344CB8AC3E}">
        <p14:creationId xmlns:p14="http://schemas.microsoft.com/office/powerpoint/2010/main" val="586860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92F97F0-1CC9-480D-A6AB-13966CC3770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82778" y="1550194"/>
          <a:ext cx="6178446" cy="2065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673">
                  <a:extLst>
                    <a:ext uri="{9D8B030D-6E8A-4147-A177-3AD203B41FA5}">
                      <a16:colId xmlns:a16="http://schemas.microsoft.com/office/drawing/2014/main" val="1881045692"/>
                    </a:ext>
                  </a:extLst>
                </a:gridCol>
                <a:gridCol w="925090">
                  <a:extLst>
                    <a:ext uri="{9D8B030D-6E8A-4147-A177-3AD203B41FA5}">
                      <a16:colId xmlns:a16="http://schemas.microsoft.com/office/drawing/2014/main" val="2642278997"/>
                    </a:ext>
                  </a:extLst>
                </a:gridCol>
                <a:gridCol w="1383935">
                  <a:extLst>
                    <a:ext uri="{9D8B030D-6E8A-4147-A177-3AD203B41FA5}">
                      <a16:colId xmlns:a16="http://schemas.microsoft.com/office/drawing/2014/main" val="973632402"/>
                    </a:ext>
                  </a:extLst>
                </a:gridCol>
                <a:gridCol w="510650">
                  <a:extLst>
                    <a:ext uri="{9D8B030D-6E8A-4147-A177-3AD203B41FA5}">
                      <a16:colId xmlns:a16="http://schemas.microsoft.com/office/drawing/2014/main" val="522148698"/>
                    </a:ext>
                  </a:extLst>
                </a:gridCol>
                <a:gridCol w="999098">
                  <a:extLst>
                    <a:ext uri="{9D8B030D-6E8A-4147-A177-3AD203B41FA5}">
                      <a16:colId xmlns:a16="http://schemas.microsoft.com/office/drawing/2014/main" val="1434269712"/>
                    </a:ext>
                  </a:extLst>
                </a:gridCol>
              </a:tblGrid>
              <a:tr h="21145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Category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Damages ($)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2061574303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BROKEN                            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29,484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extLst>
                  <a:ext uri="{0D108BD9-81ED-4DB2-BD59-A6C34878D82A}">
                    <a16:rowId xmlns:a16="http://schemas.microsoft.com/office/drawing/2014/main" val="280703815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CRUSHED (EC)                      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24,235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extLst>
                  <a:ext uri="{0D108BD9-81ED-4DB2-BD59-A6C34878D82A}">
                    <a16:rowId xmlns:a16="http://schemas.microsoft.com/office/drawing/2014/main" val="502977778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CUT / TORN (CP)                   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9,981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extLst>
                  <a:ext uri="{0D108BD9-81ED-4DB2-BD59-A6C34878D82A}">
                    <a16:rowId xmlns:a16="http://schemas.microsoft.com/office/drawing/2014/main" val="1094276105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DAMAGED LABEL (EE)                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1,123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extLst>
                  <a:ext uri="{0D108BD9-81ED-4DB2-BD59-A6C34878D82A}">
                    <a16:rowId xmlns:a16="http://schemas.microsoft.com/office/drawing/2014/main" val="141720047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LEAKY BOTTLE (LQ)                 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1,032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extLst>
                  <a:ext uri="{0D108BD9-81ED-4DB2-BD59-A6C34878D82A}">
                    <a16:rowId xmlns:a16="http://schemas.microsoft.com/office/drawing/2014/main" val="81588898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PACKAGE OPENED (PC)               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671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extLst>
                  <a:ext uri="{0D108BD9-81ED-4DB2-BD59-A6C34878D82A}">
                    <a16:rowId xmlns:a16="http://schemas.microsoft.com/office/drawing/2014/main" val="1959460611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SOILED (SL)                       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561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extLst>
                  <a:ext uri="{0D108BD9-81ED-4DB2-BD59-A6C34878D82A}">
                    <a16:rowId xmlns:a16="http://schemas.microsoft.com/office/drawing/2014/main" val="3683224478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67,087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257618246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FD09BEC-5554-4CD2-A87B-3E8B2D5E11D9}"/>
              </a:ext>
            </a:extLst>
          </p:cNvPr>
          <p:cNvSpPr txBox="1"/>
          <p:nvPr/>
        </p:nvSpPr>
        <p:spPr>
          <a:xfrm>
            <a:off x="1502688" y="3788620"/>
            <a:ext cx="5146582" cy="364202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pPr marL="160735" indent="-16073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Sort the raw data from highest to the lowest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1BA2ED-97DD-4B9A-849D-54D131FA4924}"/>
              </a:ext>
            </a:extLst>
          </p:cNvPr>
          <p:cNvSpPr/>
          <p:nvPr/>
        </p:nvSpPr>
        <p:spPr>
          <a:xfrm>
            <a:off x="1479656" y="585780"/>
            <a:ext cx="4504887" cy="7691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Pareto Example : Warehouse Damages</a:t>
            </a:r>
          </a:p>
        </p:txBody>
      </p:sp>
    </p:spTree>
    <p:extLst>
      <p:ext uri="{BB962C8B-B14F-4D97-AF65-F5344CB8AC3E}">
        <p14:creationId xmlns:p14="http://schemas.microsoft.com/office/powerpoint/2010/main" val="2788795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92F97F0-1CC9-480D-A6AB-13966CC3770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50948" y="1550194"/>
          <a:ext cx="6178446" cy="2065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673">
                  <a:extLst>
                    <a:ext uri="{9D8B030D-6E8A-4147-A177-3AD203B41FA5}">
                      <a16:colId xmlns:a16="http://schemas.microsoft.com/office/drawing/2014/main" val="1881045692"/>
                    </a:ext>
                  </a:extLst>
                </a:gridCol>
                <a:gridCol w="925090">
                  <a:extLst>
                    <a:ext uri="{9D8B030D-6E8A-4147-A177-3AD203B41FA5}">
                      <a16:colId xmlns:a16="http://schemas.microsoft.com/office/drawing/2014/main" val="2642278997"/>
                    </a:ext>
                  </a:extLst>
                </a:gridCol>
                <a:gridCol w="1383935">
                  <a:extLst>
                    <a:ext uri="{9D8B030D-6E8A-4147-A177-3AD203B41FA5}">
                      <a16:colId xmlns:a16="http://schemas.microsoft.com/office/drawing/2014/main" val="973632402"/>
                    </a:ext>
                  </a:extLst>
                </a:gridCol>
                <a:gridCol w="510650">
                  <a:extLst>
                    <a:ext uri="{9D8B030D-6E8A-4147-A177-3AD203B41FA5}">
                      <a16:colId xmlns:a16="http://schemas.microsoft.com/office/drawing/2014/main" val="522148698"/>
                    </a:ext>
                  </a:extLst>
                </a:gridCol>
                <a:gridCol w="999098">
                  <a:extLst>
                    <a:ext uri="{9D8B030D-6E8A-4147-A177-3AD203B41FA5}">
                      <a16:colId xmlns:a16="http://schemas.microsoft.com/office/drawing/2014/main" val="1434269712"/>
                    </a:ext>
                  </a:extLst>
                </a:gridCol>
              </a:tblGrid>
              <a:tr h="21145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Category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Damages ($)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Cumulative ($)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2061574303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BROKEN                            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29,484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29,484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extLst>
                  <a:ext uri="{0D108BD9-81ED-4DB2-BD59-A6C34878D82A}">
                    <a16:rowId xmlns:a16="http://schemas.microsoft.com/office/drawing/2014/main" val="280703815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CRUSHED (EC)                      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24,235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53,719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extLst>
                  <a:ext uri="{0D108BD9-81ED-4DB2-BD59-A6C34878D82A}">
                    <a16:rowId xmlns:a16="http://schemas.microsoft.com/office/drawing/2014/main" val="502977778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CUT / TORN (CP)                   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9,981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extLst>
                  <a:ext uri="{0D108BD9-81ED-4DB2-BD59-A6C34878D82A}">
                    <a16:rowId xmlns:a16="http://schemas.microsoft.com/office/drawing/2014/main" val="1094276105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DAMAGED LABEL (EE)                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1,123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extLst>
                  <a:ext uri="{0D108BD9-81ED-4DB2-BD59-A6C34878D82A}">
                    <a16:rowId xmlns:a16="http://schemas.microsoft.com/office/drawing/2014/main" val="141720047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LEAKY BOTTLE (LQ)                 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1,032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extLst>
                  <a:ext uri="{0D108BD9-81ED-4DB2-BD59-A6C34878D82A}">
                    <a16:rowId xmlns:a16="http://schemas.microsoft.com/office/drawing/2014/main" val="81588898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PACKAGE OPENED (PC)               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671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extLst>
                  <a:ext uri="{0D108BD9-81ED-4DB2-BD59-A6C34878D82A}">
                    <a16:rowId xmlns:a16="http://schemas.microsoft.com/office/drawing/2014/main" val="1959460611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SOILED (SL)                       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561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extLst>
                  <a:ext uri="{0D108BD9-81ED-4DB2-BD59-A6C34878D82A}">
                    <a16:rowId xmlns:a16="http://schemas.microsoft.com/office/drawing/2014/main" val="3683224478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67,087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257618246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FD09BEC-5554-4CD2-A87B-3E8B2D5E11D9}"/>
              </a:ext>
            </a:extLst>
          </p:cNvPr>
          <p:cNvSpPr txBox="1"/>
          <p:nvPr/>
        </p:nvSpPr>
        <p:spPr>
          <a:xfrm>
            <a:off x="1482779" y="3794122"/>
            <a:ext cx="5146582" cy="364202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pPr marL="160735" indent="-16073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Perform Cumulative Calculation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DE691B-CBAB-44D0-9E26-36AD3C345EF9}"/>
              </a:ext>
            </a:extLst>
          </p:cNvPr>
          <p:cNvSpPr/>
          <p:nvPr/>
        </p:nvSpPr>
        <p:spPr>
          <a:xfrm>
            <a:off x="1479656" y="585780"/>
            <a:ext cx="4504887" cy="7691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Pareto Example : Warehouse Damages</a:t>
            </a:r>
          </a:p>
        </p:txBody>
      </p:sp>
    </p:spTree>
    <p:extLst>
      <p:ext uri="{BB962C8B-B14F-4D97-AF65-F5344CB8AC3E}">
        <p14:creationId xmlns:p14="http://schemas.microsoft.com/office/powerpoint/2010/main" val="4128587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92F97F0-1CC9-480D-A6AB-13966CC3770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82778" y="1550194"/>
          <a:ext cx="6178446" cy="2065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673">
                  <a:extLst>
                    <a:ext uri="{9D8B030D-6E8A-4147-A177-3AD203B41FA5}">
                      <a16:colId xmlns:a16="http://schemas.microsoft.com/office/drawing/2014/main" val="1881045692"/>
                    </a:ext>
                  </a:extLst>
                </a:gridCol>
                <a:gridCol w="925090">
                  <a:extLst>
                    <a:ext uri="{9D8B030D-6E8A-4147-A177-3AD203B41FA5}">
                      <a16:colId xmlns:a16="http://schemas.microsoft.com/office/drawing/2014/main" val="2642278997"/>
                    </a:ext>
                  </a:extLst>
                </a:gridCol>
                <a:gridCol w="1383935">
                  <a:extLst>
                    <a:ext uri="{9D8B030D-6E8A-4147-A177-3AD203B41FA5}">
                      <a16:colId xmlns:a16="http://schemas.microsoft.com/office/drawing/2014/main" val="973632402"/>
                    </a:ext>
                  </a:extLst>
                </a:gridCol>
                <a:gridCol w="510650">
                  <a:extLst>
                    <a:ext uri="{9D8B030D-6E8A-4147-A177-3AD203B41FA5}">
                      <a16:colId xmlns:a16="http://schemas.microsoft.com/office/drawing/2014/main" val="522148698"/>
                    </a:ext>
                  </a:extLst>
                </a:gridCol>
                <a:gridCol w="999098">
                  <a:extLst>
                    <a:ext uri="{9D8B030D-6E8A-4147-A177-3AD203B41FA5}">
                      <a16:colId xmlns:a16="http://schemas.microsoft.com/office/drawing/2014/main" val="1434269712"/>
                    </a:ext>
                  </a:extLst>
                </a:gridCol>
              </a:tblGrid>
              <a:tr h="21145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Category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Damages ($)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Cumulative ($)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2061574303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BROKEN                            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29,484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29,484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extLst>
                  <a:ext uri="{0D108BD9-81ED-4DB2-BD59-A6C34878D82A}">
                    <a16:rowId xmlns:a16="http://schemas.microsoft.com/office/drawing/2014/main" val="280703815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CRUSHED (EC)                      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24,235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53,719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extLst>
                  <a:ext uri="{0D108BD9-81ED-4DB2-BD59-A6C34878D82A}">
                    <a16:rowId xmlns:a16="http://schemas.microsoft.com/office/drawing/2014/main" val="502977778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CUT / TORN (CP)                   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9,981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63,700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extLst>
                  <a:ext uri="{0D108BD9-81ED-4DB2-BD59-A6C34878D82A}">
                    <a16:rowId xmlns:a16="http://schemas.microsoft.com/office/drawing/2014/main" val="1094276105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DAMAGED LABEL (EE)                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1,123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extLst>
                  <a:ext uri="{0D108BD9-81ED-4DB2-BD59-A6C34878D82A}">
                    <a16:rowId xmlns:a16="http://schemas.microsoft.com/office/drawing/2014/main" val="141720047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LEAKY BOTTLE (LQ)                 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1,032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extLst>
                  <a:ext uri="{0D108BD9-81ED-4DB2-BD59-A6C34878D82A}">
                    <a16:rowId xmlns:a16="http://schemas.microsoft.com/office/drawing/2014/main" val="81588898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PACKAGE OPENED (PC)               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671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extLst>
                  <a:ext uri="{0D108BD9-81ED-4DB2-BD59-A6C34878D82A}">
                    <a16:rowId xmlns:a16="http://schemas.microsoft.com/office/drawing/2014/main" val="1959460611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SOILED (SL)                       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561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extLst>
                  <a:ext uri="{0D108BD9-81ED-4DB2-BD59-A6C34878D82A}">
                    <a16:rowId xmlns:a16="http://schemas.microsoft.com/office/drawing/2014/main" val="3683224478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67,087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257618246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FD09BEC-5554-4CD2-A87B-3E8B2D5E11D9}"/>
              </a:ext>
            </a:extLst>
          </p:cNvPr>
          <p:cNvSpPr txBox="1"/>
          <p:nvPr/>
        </p:nvSpPr>
        <p:spPr>
          <a:xfrm>
            <a:off x="1561047" y="3788620"/>
            <a:ext cx="5146582" cy="364202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pPr marL="160735" indent="-16073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Perform Cumulative Calculation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851680-0447-4F75-8FAE-06A142480A94}"/>
              </a:ext>
            </a:extLst>
          </p:cNvPr>
          <p:cNvSpPr/>
          <p:nvPr/>
        </p:nvSpPr>
        <p:spPr>
          <a:xfrm>
            <a:off x="1479656" y="585780"/>
            <a:ext cx="4504887" cy="7691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Pareto Example : Warehouse Damages</a:t>
            </a:r>
          </a:p>
        </p:txBody>
      </p:sp>
    </p:spTree>
    <p:extLst>
      <p:ext uri="{BB962C8B-B14F-4D97-AF65-F5344CB8AC3E}">
        <p14:creationId xmlns:p14="http://schemas.microsoft.com/office/powerpoint/2010/main" val="2352979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92F97F0-1CC9-480D-A6AB-13966CC3770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50948" y="1550194"/>
          <a:ext cx="6178446" cy="2065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673">
                  <a:extLst>
                    <a:ext uri="{9D8B030D-6E8A-4147-A177-3AD203B41FA5}">
                      <a16:colId xmlns:a16="http://schemas.microsoft.com/office/drawing/2014/main" val="1881045692"/>
                    </a:ext>
                  </a:extLst>
                </a:gridCol>
                <a:gridCol w="925090">
                  <a:extLst>
                    <a:ext uri="{9D8B030D-6E8A-4147-A177-3AD203B41FA5}">
                      <a16:colId xmlns:a16="http://schemas.microsoft.com/office/drawing/2014/main" val="2642278997"/>
                    </a:ext>
                  </a:extLst>
                </a:gridCol>
                <a:gridCol w="1383935">
                  <a:extLst>
                    <a:ext uri="{9D8B030D-6E8A-4147-A177-3AD203B41FA5}">
                      <a16:colId xmlns:a16="http://schemas.microsoft.com/office/drawing/2014/main" val="973632402"/>
                    </a:ext>
                  </a:extLst>
                </a:gridCol>
                <a:gridCol w="510650">
                  <a:extLst>
                    <a:ext uri="{9D8B030D-6E8A-4147-A177-3AD203B41FA5}">
                      <a16:colId xmlns:a16="http://schemas.microsoft.com/office/drawing/2014/main" val="522148698"/>
                    </a:ext>
                  </a:extLst>
                </a:gridCol>
                <a:gridCol w="999098">
                  <a:extLst>
                    <a:ext uri="{9D8B030D-6E8A-4147-A177-3AD203B41FA5}">
                      <a16:colId xmlns:a16="http://schemas.microsoft.com/office/drawing/2014/main" val="1434269712"/>
                    </a:ext>
                  </a:extLst>
                </a:gridCol>
              </a:tblGrid>
              <a:tr h="21145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Category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Damages ($)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Cumulative ($)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2061574303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BROKEN                            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29,484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29,484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extLst>
                  <a:ext uri="{0D108BD9-81ED-4DB2-BD59-A6C34878D82A}">
                    <a16:rowId xmlns:a16="http://schemas.microsoft.com/office/drawing/2014/main" val="280703815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CRUSHED (EC)                      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24,235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53,719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extLst>
                  <a:ext uri="{0D108BD9-81ED-4DB2-BD59-A6C34878D82A}">
                    <a16:rowId xmlns:a16="http://schemas.microsoft.com/office/drawing/2014/main" val="502977778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CUT / TORN (CP)                   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10,981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63,700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extLst>
                  <a:ext uri="{0D108BD9-81ED-4DB2-BD59-A6C34878D82A}">
                    <a16:rowId xmlns:a16="http://schemas.microsoft.com/office/drawing/2014/main" val="1094276105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DAMAGED LABEL (EE)                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1,123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64,823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extLst>
                  <a:ext uri="{0D108BD9-81ED-4DB2-BD59-A6C34878D82A}">
                    <a16:rowId xmlns:a16="http://schemas.microsoft.com/office/drawing/2014/main" val="141720047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LEAKY BOTTLE (LQ)                 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1,032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65,855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extLst>
                  <a:ext uri="{0D108BD9-81ED-4DB2-BD59-A6C34878D82A}">
                    <a16:rowId xmlns:a16="http://schemas.microsoft.com/office/drawing/2014/main" val="81588898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PACKAGE OPENED (PC)               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671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66,526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extLst>
                  <a:ext uri="{0D108BD9-81ED-4DB2-BD59-A6C34878D82A}">
                    <a16:rowId xmlns:a16="http://schemas.microsoft.com/office/drawing/2014/main" val="1959460611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SOILED (SL)                       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561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67,087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extLst>
                  <a:ext uri="{0D108BD9-81ED-4DB2-BD59-A6C34878D82A}">
                    <a16:rowId xmlns:a16="http://schemas.microsoft.com/office/drawing/2014/main" val="3683224478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67,087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257618246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FD09BEC-5554-4CD2-A87B-3E8B2D5E11D9}"/>
              </a:ext>
            </a:extLst>
          </p:cNvPr>
          <p:cNvSpPr txBox="1"/>
          <p:nvPr/>
        </p:nvSpPr>
        <p:spPr>
          <a:xfrm>
            <a:off x="1443888" y="3835687"/>
            <a:ext cx="5146582" cy="364202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pPr marL="160735" indent="-16073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Perform Cumulative Calculation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EA0155-DABE-44B8-A9AF-56A696D6B9B9}"/>
              </a:ext>
            </a:extLst>
          </p:cNvPr>
          <p:cNvSpPr/>
          <p:nvPr/>
        </p:nvSpPr>
        <p:spPr>
          <a:xfrm>
            <a:off x="1479656" y="585780"/>
            <a:ext cx="4504887" cy="7691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Pareto Example : Warehouse Damages</a:t>
            </a:r>
          </a:p>
        </p:txBody>
      </p:sp>
    </p:spTree>
    <p:extLst>
      <p:ext uri="{BB962C8B-B14F-4D97-AF65-F5344CB8AC3E}">
        <p14:creationId xmlns:p14="http://schemas.microsoft.com/office/powerpoint/2010/main" val="2124509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744140"/>
            <a:ext cx="5077385" cy="1195433"/>
          </a:xfrm>
        </p:spPr>
        <p:txBody>
          <a:bodyPr anchor="t"/>
          <a:lstStyle/>
          <a:p>
            <a:r>
              <a:rPr lang="en-US" dirty="0">
                <a:solidFill>
                  <a:srgbClr val="D15814"/>
                </a:solidFill>
              </a:rPr>
              <a:t>Pareto Analysis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674070" y="1133563"/>
            <a:ext cx="4302686" cy="597716"/>
          </a:xfrm>
        </p:spPr>
        <p:txBody>
          <a:bodyPr>
            <a:normAutofit/>
          </a:bodyPr>
          <a:lstStyle/>
          <a:p>
            <a:r>
              <a:rPr lang="en-US" sz="1500" dirty="0"/>
              <a:t>Variable and attribute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84407E9-A62E-4178-8C4C-C457D3C32D72}"/>
              </a:ext>
            </a:extLst>
          </p:cNvPr>
          <p:cNvSpPr txBox="1">
            <a:spLocks/>
          </p:cNvSpPr>
          <p:nvPr/>
        </p:nvSpPr>
        <p:spPr>
          <a:xfrm>
            <a:off x="1562101" y="535846"/>
            <a:ext cx="5077385" cy="1195433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>
                <a:solidFill>
                  <a:srgbClr val="D15814"/>
                </a:solidFill>
              </a:rPr>
              <a:t>Data types</a:t>
            </a:r>
            <a:endParaRPr lang="en-US" sz="4500" dirty="0">
              <a:solidFill>
                <a:srgbClr val="D15814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DF3C8F-35B4-44CF-B1E0-A75FEA853704}"/>
              </a:ext>
            </a:extLst>
          </p:cNvPr>
          <p:cNvSpPr txBox="1">
            <a:spLocks/>
          </p:cNvSpPr>
          <p:nvPr/>
        </p:nvSpPr>
        <p:spPr>
          <a:xfrm>
            <a:off x="1558334" y="2964908"/>
            <a:ext cx="5077385" cy="1195433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>
                <a:solidFill>
                  <a:srgbClr val="D15814"/>
                </a:solidFill>
              </a:rPr>
              <a:t>Run Charts</a:t>
            </a:r>
          </a:p>
        </p:txBody>
      </p:sp>
    </p:spTree>
    <p:extLst>
      <p:ext uri="{BB962C8B-B14F-4D97-AF65-F5344CB8AC3E}">
        <p14:creationId xmlns:p14="http://schemas.microsoft.com/office/powerpoint/2010/main" val="2404913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92F97F0-1CC9-480D-A6AB-13966CC3770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82778" y="1550194"/>
          <a:ext cx="6178446" cy="2065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673">
                  <a:extLst>
                    <a:ext uri="{9D8B030D-6E8A-4147-A177-3AD203B41FA5}">
                      <a16:colId xmlns:a16="http://schemas.microsoft.com/office/drawing/2014/main" val="1881045692"/>
                    </a:ext>
                  </a:extLst>
                </a:gridCol>
                <a:gridCol w="925090">
                  <a:extLst>
                    <a:ext uri="{9D8B030D-6E8A-4147-A177-3AD203B41FA5}">
                      <a16:colId xmlns:a16="http://schemas.microsoft.com/office/drawing/2014/main" val="2642278997"/>
                    </a:ext>
                  </a:extLst>
                </a:gridCol>
                <a:gridCol w="1383935">
                  <a:extLst>
                    <a:ext uri="{9D8B030D-6E8A-4147-A177-3AD203B41FA5}">
                      <a16:colId xmlns:a16="http://schemas.microsoft.com/office/drawing/2014/main" val="973632402"/>
                    </a:ext>
                  </a:extLst>
                </a:gridCol>
                <a:gridCol w="510650">
                  <a:extLst>
                    <a:ext uri="{9D8B030D-6E8A-4147-A177-3AD203B41FA5}">
                      <a16:colId xmlns:a16="http://schemas.microsoft.com/office/drawing/2014/main" val="522148698"/>
                    </a:ext>
                  </a:extLst>
                </a:gridCol>
                <a:gridCol w="999098">
                  <a:extLst>
                    <a:ext uri="{9D8B030D-6E8A-4147-A177-3AD203B41FA5}">
                      <a16:colId xmlns:a16="http://schemas.microsoft.com/office/drawing/2014/main" val="1434269712"/>
                    </a:ext>
                  </a:extLst>
                </a:gridCol>
              </a:tblGrid>
              <a:tr h="21145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Category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Damages ($)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Cumulative ($)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%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2061574303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BROKEN                            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29,484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29,484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extLst>
                  <a:ext uri="{0D108BD9-81ED-4DB2-BD59-A6C34878D82A}">
                    <a16:rowId xmlns:a16="http://schemas.microsoft.com/office/drawing/2014/main" val="280703815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CRUSHED (EC)                      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24,235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53,719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extLst>
                  <a:ext uri="{0D108BD9-81ED-4DB2-BD59-A6C34878D82A}">
                    <a16:rowId xmlns:a16="http://schemas.microsoft.com/office/drawing/2014/main" val="502977778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CUT / TORN (CP)                   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10,981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63,700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extLst>
                  <a:ext uri="{0D108BD9-81ED-4DB2-BD59-A6C34878D82A}">
                    <a16:rowId xmlns:a16="http://schemas.microsoft.com/office/drawing/2014/main" val="1094276105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DAMAGED LABEL (EE)                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1,123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64,823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extLst>
                  <a:ext uri="{0D108BD9-81ED-4DB2-BD59-A6C34878D82A}">
                    <a16:rowId xmlns:a16="http://schemas.microsoft.com/office/drawing/2014/main" val="141720047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LEAKY BOTTLE (LQ)                 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1,032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65,855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extLst>
                  <a:ext uri="{0D108BD9-81ED-4DB2-BD59-A6C34878D82A}">
                    <a16:rowId xmlns:a16="http://schemas.microsoft.com/office/drawing/2014/main" val="81588898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PACKAGE OPENED (PC)               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671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66,526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extLst>
                  <a:ext uri="{0D108BD9-81ED-4DB2-BD59-A6C34878D82A}">
                    <a16:rowId xmlns:a16="http://schemas.microsoft.com/office/drawing/2014/main" val="1959460611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SOILED (SL)                       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561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67,087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" marR="4286" marT="4286" marB="0" anchor="ctr"/>
                </a:tc>
                <a:extLst>
                  <a:ext uri="{0D108BD9-81ED-4DB2-BD59-A6C34878D82A}">
                    <a16:rowId xmlns:a16="http://schemas.microsoft.com/office/drawing/2014/main" val="3683224478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67,087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257618246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FD09BEC-5554-4CD2-A87B-3E8B2D5E11D9}"/>
              </a:ext>
            </a:extLst>
          </p:cNvPr>
          <p:cNvSpPr txBox="1"/>
          <p:nvPr/>
        </p:nvSpPr>
        <p:spPr>
          <a:xfrm>
            <a:off x="1610847" y="3702149"/>
            <a:ext cx="5922307" cy="77970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pPr marL="160735" indent="-16073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Calculate percentage of raw data to total and raw data cumulative to cumulative total as well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DE6ABF-7D4A-419F-90F2-AC86547B5AF1}"/>
              </a:ext>
            </a:extLst>
          </p:cNvPr>
          <p:cNvSpPr/>
          <p:nvPr/>
        </p:nvSpPr>
        <p:spPr>
          <a:xfrm>
            <a:off x="1479656" y="585780"/>
            <a:ext cx="4504887" cy="7691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Pareto Example : Warehouse Damages</a:t>
            </a:r>
          </a:p>
        </p:txBody>
      </p:sp>
    </p:spTree>
    <p:extLst>
      <p:ext uri="{BB962C8B-B14F-4D97-AF65-F5344CB8AC3E}">
        <p14:creationId xmlns:p14="http://schemas.microsoft.com/office/powerpoint/2010/main" val="4189110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92F97F0-1CC9-480D-A6AB-13966CC3770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85899" y="1550194"/>
          <a:ext cx="6178446" cy="2065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673">
                  <a:extLst>
                    <a:ext uri="{9D8B030D-6E8A-4147-A177-3AD203B41FA5}">
                      <a16:colId xmlns:a16="http://schemas.microsoft.com/office/drawing/2014/main" val="1881045692"/>
                    </a:ext>
                  </a:extLst>
                </a:gridCol>
                <a:gridCol w="925090">
                  <a:extLst>
                    <a:ext uri="{9D8B030D-6E8A-4147-A177-3AD203B41FA5}">
                      <a16:colId xmlns:a16="http://schemas.microsoft.com/office/drawing/2014/main" val="2642278997"/>
                    </a:ext>
                  </a:extLst>
                </a:gridCol>
                <a:gridCol w="1383935">
                  <a:extLst>
                    <a:ext uri="{9D8B030D-6E8A-4147-A177-3AD203B41FA5}">
                      <a16:colId xmlns:a16="http://schemas.microsoft.com/office/drawing/2014/main" val="973632402"/>
                    </a:ext>
                  </a:extLst>
                </a:gridCol>
                <a:gridCol w="510650">
                  <a:extLst>
                    <a:ext uri="{9D8B030D-6E8A-4147-A177-3AD203B41FA5}">
                      <a16:colId xmlns:a16="http://schemas.microsoft.com/office/drawing/2014/main" val="522148698"/>
                    </a:ext>
                  </a:extLst>
                </a:gridCol>
                <a:gridCol w="999098">
                  <a:extLst>
                    <a:ext uri="{9D8B030D-6E8A-4147-A177-3AD203B41FA5}">
                      <a16:colId xmlns:a16="http://schemas.microsoft.com/office/drawing/2014/main" val="1434269712"/>
                    </a:ext>
                  </a:extLst>
                </a:gridCol>
              </a:tblGrid>
              <a:tr h="21145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Category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Damages ($)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Cumulative ($)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%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Cumulative %</a:t>
                      </a: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2061574303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BROKEN                            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29,484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29,484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4286" marR="4286" marT="4286" marB="0" anchor="ctr"/>
                </a:tc>
                <a:extLst>
                  <a:ext uri="{0D108BD9-81ED-4DB2-BD59-A6C34878D82A}">
                    <a16:rowId xmlns:a16="http://schemas.microsoft.com/office/drawing/2014/main" val="280703815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CRUSHED (EC)                      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24,235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53,719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4286" marR="4286" marT="4286" marB="0" anchor="ctr"/>
                </a:tc>
                <a:extLst>
                  <a:ext uri="{0D108BD9-81ED-4DB2-BD59-A6C34878D82A}">
                    <a16:rowId xmlns:a16="http://schemas.microsoft.com/office/drawing/2014/main" val="502977778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CUT / TORN (CP)                   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10,981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63,700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marL="4286" marR="4286" marT="4286" marB="0" anchor="ctr"/>
                </a:tc>
                <a:extLst>
                  <a:ext uri="{0D108BD9-81ED-4DB2-BD59-A6C34878D82A}">
                    <a16:rowId xmlns:a16="http://schemas.microsoft.com/office/drawing/2014/main" val="1094276105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DAMAGED LABEL (EE)                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1,123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64,823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97%</a:t>
                      </a:r>
                    </a:p>
                  </a:txBody>
                  <a:tcPr marL="4286" marR="4286" marT="4286" marB="0" anchor="ctr"/>
                </a:tc>
                <a:extLst>
                  <a:ext uri="{0D108BD9-81ED-4DB2-BD59-A6C34878D82A}">
                    <a16:rowId xmlns:a16="http://schemas.microsoft.com/office/drawing/2014/main" val="141720047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LEAKY BOTTLE (LQ)                 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1,032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65,855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98%</a:t>
                      </a:r>
                    </a:p>
                  </a:txBody>
                  <a:tcPr marL="4286" marR="4286" marT="4286" marB="0" anchor="ctr"/>
                </a:tc>
                <a:extLst>
                  <a:ext uri="{0D108BD9-81ED-4DB2-BD59-A6C34878D82A}">
                    <a16:rowId xmlns:a16="http://schemas.microsoft.com/office/drawing/2014/main" val="81588898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PACKAGE OPENED (PC)               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671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66,526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99%</a:t>
                      </a:r>
                    </a:p>
                  </a:txBody>
                  <a:tcPr marL="4286" marR="4286" marT="4286" marB="0" anchor="ctr"/>
                </a:tc>
                <a:extLst>
                  <a:ext uri="{0D108BD9-81ED-4DB2-BD59-A6C34878D82A}">
                    <a16:rowId xmlns:a16="http://schemas.microsoft.com/office/drawing/2014/main" val="1959460611"/>
                  </a:ext>
                </a:extLst>
              </a:tr>
              <a:tr h="20859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SOILED (SL)                       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561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68,087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4286" marR="4286" marT="4286" marB="0" anchor="ctr"/>
                </a:tc>
                <a:extLst>
                  <a:ext uri="{0D108BD9-81ED-4DB2-BD59-A6C34878D82A}">
                    <a16:rowId xmlns:a16="http://schemas.microsoft.com/office/drawing/2014/main" val="3683224478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68,087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257618246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FD09BEC-5554-4CD2-A87B-3E8B2D5E11D9}"/>
              </a:ext>
            </a:extLst>
          </p:cNvPr>
          <p:cNvSpPr txBox="1"/>
          <p:nvPr/>
        </p:nvSpPr>
        <p:spPr>
          <a:xfrm>
            <a:off x="1485900" y="3684950"/>
            <a:ext cx="5922307" cy="77970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pPr marL="160735" indent="-16073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Calculate percentage of raw data to total and raw data cumulative to cumulative total as well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326AFE-33F7-49C7-8970-D1672305901B}"/>
              </a:ext>
            </a:extLst>
          </p:cNvPr>
          <p:cNvSpPr/>
          <p:nvPr/>
        </p:nvSpPr>
        <p:spPr>
          <a:xfrm>
            <a:off x="1479656" y="585780"/>
            <a:ext cx="4504887" cy="7691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Pareto Example : Warehouse Damages</a:t>
            </a:r>
          </a:p>
        </p:txBody>
      </p:sp>
    </p:spTree>
    <p:extLst>
      <p:ext uri="{BB962C8B-B14F-4D97-AF65-F5344CB8AC3E}">
        <p14:creationId xmlns:p14="http://schemas.microsoft.com/office/powerpoint/2010/main" val="782271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E270781-4E53-4C2A-9477-AA9DE751C226}"/>
              </a:ext>
            </a:extLst>
          </p:cNvPr>
          <p:cNvSpPr txBox="1"/>
          <p:nvPr/>
        </p:nvSpPr>
        <p:spPr>
          <a:xfrm>
            <a:off x="1475656" y="3672548"/>
            <a:ext cx="5146582" cy="874535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 Questions the Pareto Chart Answers</a:t>
            </a:r>
          </a:p>
          <a:p>
            <a:pPr marL="160735" indent="-16073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are the largest issues facing the team or business?</a:t>
            </a:r>
          </a:p>
          <a:p>
            <a:pPr marL="160735" indent="-16073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sources are causing 80 percent of the problems (80/20 Rule)?</a:t>
            </a:r>
          </a:p>
          <a:p>
            <a:pPr marL="160735" indent="-16073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Where should we focus our efforts to achieve the greatest improvements?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8B1A66-C55F-4E31-82AD-6E3C1EBAF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298" y="1293749"/>
            <a:ext cx="6145694" cy="235020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ACA88E6-263E-4FC5-8313-165AE71C8C87}"/>
              </a:ext>
            </a:extLst>
          </p:cNvPr>
          <p:cNvSpPr/>
          <p:nvPr/>
        </p:nvSpPr>
        <p:spPr>
          <a:xfrm>
            <a:off x="1377298" y="309412"/>
            <a:ext cx="4504887" cy="7691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Pareto Example : Warehouse Damages</a:t>
            </a:r>
          </a:p>
        </p:txBody>
      </p:sp>
    </p:spTree>
    <p:extLst>
      <p:ext uri="{BB962C8B-B14F-4D97-AF65-F5344CB8AC3E}">
        <p14:creationId xmlns:p14="http://schemas.microsoft.com/office/powerpoint/2010/main" val="1264788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00000"/>
                </a:solidFill>
              </a:rPr>
              <a:t>                      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Variable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657351"/>
            <a:ext cx="5055578" cy="2937272"/>
          </a:xfrm>
        </p:spPr>
        <p:txBody>
          <a:bodyPr/>
          <a:lstStyle/>
          <a:p>
            <a:r>
              <a:rPr lang="en-US" sz="1400" dirty="0"/>
              <a:t>Data that is </a:t>
            </a:r>
            <a:r>
              <a:rPr lang="en-US" sz="1400" b="1" dirty="0"/>
              <a:t>measured</a:t>
            </a:r>
            <a:r>
              <a:rPr lang="en-US" sz="1400" dirty="0"/>
              <a:t> &amp; plotted </a:t>
            </a:r>
          </a:p>
          <a:p>
            <a:pPr lvl="1"/>
            <a:r>
              <a:rPr lang="en-US" sz="1400" dirty="0"/>
              <a:t>e.g. temperature, cost, time, etc.</a:t>
            </a:r>
          </a:p>
          <a:p>
            <a:r>
              <a:rPr lang="en-US" sz="1400" dirty="0"/>
              <a:t>Averages can be calculated from this type of data to draw conclusions </a:t>
            </a:r>
          </a:p>
          <a:p>
            <a:r>
              <a:rPr lang="en-US" sz="1400" dirty="0"/>
              <a:t>Tools used to depict variable data:</a:t>
            </a:r>
          </a:p>
          <a:p>
            <a:pPr lvl="1"/>
            <a:r>
              <a:rPr lang="en-US" sz="1400" dirty="0"/>
              <a:t>Run charts</a:t>
            </a:r>
          </a:p>
          <a:p>
            <a:pPr lvl="1"/>
            <a:r>
              <a:rPr lang="en-US" sz="1400" dirty="0"/>
              <a:t>Scatter plots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430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00000"/>
                </a:solidFill>
              </a:rPr>
              <a:t>                  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Run Charts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1400" dirty="0"/>
              <a:t>Purpose: to study observed data in order to identify trends or patterns (if any) over a period of time</a:t>
            </a:r>
          </a:p>
          <a:p>
            <a:r>
              <a:rPr lang="en-US" sz="1400" dirty="0"/>
              <a:t>A graphical illustration to compare performance measures before and after implementation </a:t>
            </a:r>
          </a:p>
          <a:p>
            <a:pPr marL="0" indent="0">
              <a:buNone/>
            </a:pPr>
            <a:r>
              <a:rPr lang="en-US" sz="1400" dirty="0"/>
              <a:t>       of a business process improvement solution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176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charset="0"/>
              </a:rPr>
              <a:t>                                                      Patterns of a Time Series (Run Chart)</a:t>
            </a:r>
          </a:p>
        </p:txBody>
      </p:sp>
      <p:sp>
        <p:nvSpPr>
          <p:cNvPr id="48131" name="Line 27"/>
          <p:cNvSpPr>
            <a:spLocks noChangeShapeType="1"/>
          </p:cNvSpPr>
          <p:nvPr/>
        </p:nvSpPr>
        <p:spPr bwMode="auto">
          <a:xfrm flipV="1">
            <a:off x="2743200" y="1418035"/>
            <a:ext cx="4286250" cy="205740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b="1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8132" name="Freeform 28"/>
          <p:cNvSpPr>
            <a:spLocks/>
          </p:cNvSpPr>
          <p:nvPr/>
        </p:nvSpPr>
        <p:spPr bwMode="auto">
          <a:xfrm>
            <a:off x="2743201" y="1657351"/>
            <a:ext cx="3936206" cy="2102644"/>
          </a:xfrm>
          <a:custGeom>
            <a:avLst/>
            <a:gdLst>
              <a:gd name="T0" fmla="*/ 0 w 3306"/>
              <a:gd name="T1" fmla="*/ 1622 h 1622"/>
              <a:gd name="T2" fmla="*/ 105 w 3306"/>
              <a:gd name="T3" fmla="*/ 1335 h 1622"/>
              <a:gd name="T4" fmla="*/ 186 w 3306"/>
              <a:gd name="T5" fmla="*/ 1173 h 1622"/>
              <a:gd name="T6" fmla="*/ 234 w 3306"/>
              <a:gd name="T7" fmla="*/ 1173 h 1622"/>
              <a:gd name="T8" fmla="*/ 330 w 3306"/>
              <a:gd name="T9" fmla="*/ 1269 h 1622"/>
              <a:gd name="T10" fmla="*/ 453 w 3306"/>
              <a:gd name="T11" fmla="*/ 1423 h 1622"/>
              <a:gd name="T12" fmla="*/ 618 w 3306"/>
              <a:gd name="T13" fmla="*/ 1461 h 1622"/>
              <a:gd name="T14" fmla="*/ 714 w 3306"/>
              <a:gd name="T15" fmla="*/ 1365 h 1622"/>
              <a:gd name="T16" fmla="*/ 762 w 3306"/>
              <a:gd name="T17" fmla="*/ 1461 h 1622"/>
              <a:gd name="T18" fmla="*/ 784 w 3306"/>
              <a:gd name="T19" fmla="*/ 1517 h 1622"/>
              <a:gd name="T20" fmla="*/ 810 w 3306"/>
              <a:gd name="T21" fmla="*/ 1365 h 1622"/>
              <a:gd name="T22" fmla="*/ 845 w 3306"/>
              <a:gd name="T23" fmla="*/ 1098 h 1622"/>
              <a:gd name="T24" fmla="*/ 906 w 3306"/>
              <a:gd name="T25" fmla="*/ 800 h 1622"/>
              <a:gd name="T26" fmla="*/ 960 w 3306"/>
              <a:gd name="T27" fmla="*/ 662 h 1622"/>
              <a:gd name="T28" fmla="*/ 1048 w 3306"/>
              <a:gd name="T29" fmla="*/ 668 h 1622"/>
              <a:gd name="T30" fmla="*/ 1087 w 3306"/>
              <a:gd name="T31" fmla="*/ 734 h 1622"/>
              <a:gd name="T32" fmla="*/ 1131 w 3306"/>
              <a:gd name="T33" fmla="*/ 866 h 1622"/>
              <a:gd name="T34" fmla="*/ 1275 w 3306"/>
              <a:gd name="T35" fmla="*/ 1120 h 1622"/>
              <a:gd name="T36" fmla="*/ 1479 w 3306"/>
              <a:gd name="T37" fmla="*/ 1192 h 1622"/>
              <a:gd name="T38" fmla="*/ 1589 w 3306"/>
              <a:gd name="T39" fmla="*/ 1098 h 1622"/>
              <a:gd name="T40" fmla="*/ 1683 w 3306"/>
              <a:gd name="T41" fmla="*/ 712 h 1622"/>
              <a:gd name="T42" fmla="*/ 1755 w 3306"/>
              <a:gd name="T43" fmla="*/ 563 h 1622"/>
              <a:gd name="T44" fmla="*/ 1881 w 3306"/>
              <a:gd name="T45" fmla="*/ 474 h 1622"/>
              <a:gd name="T46" fmla="*/ 2010 w 3306"/>
              <a:gd name="T47" fmla="*/ 549 h 1622"/>
              <a:gd name="T48" fmla="*/ 2106 w 3306"/>
              <a:gd name="T49" fmla="*/ 597 h 1622"/>
              <a:gd name="T50" fmla="*/ 2202 w 3306"/>
              <a:gd name="T51" fmla="*/ 549 h 1622"/>
              <a:gd name="T52" fmla="*/ 2250 w 3306"/>
              <a:gd name="T53" fmla="*/ 405 h 1622"/>
              <a:gd name="T54" fmla="*/ 2298 w 3306"/>
              <a:gd name="T55" fmla="*/ 309 h 1622"/>
              <a:gd name="T56" fmla="*/ 2357 w 3306"/>
              <a:gd name="T57" fmla="*/ 193 h 1622"/>
              <a:gd name="T58" fmla="*/ 2634 w 3306"/>
              <a:gd name="T59" fmla="*/ 21 h 1622"/>
              <a:gd name="T60" fmla="*/ 2874 w 3306"/>
              <a:gd name="T61" fmla="*/ 69 h 1622"/>
              <a:gd name="T62" fmla="*/ 2970 w 3306"/>
              <a:gd name="T63" fmla="*/ 117 h 1622"/>
              <a:gd name="T64" fmla="*/ 3210 w 3306"/>
              <a:gd name="T65" fmla="*/ 117 h 1622"/>
              <a:gd name="T66" fmla="*/ 3306 w 3306"/>
              <a:gd name="T67" fmla="*/ 21 h 162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306"/>
              <a:gd name="T103" fmla="*/ 0 h 1622"/>
              <a:gd name="T104" fmla="*/ 3306 w 3306"/>
              <a:gd name="T105" fmla="*/ 1622 h 162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306" h="1622">
                <a:moveTo>
                  <a:pt x="0" y="1622"/>
                </a:moveTo>
                <a:cubicBezTo>
                  <a:pt x="17" y="1574"/>
                  <a:pt x="74" y="1410"/>
                  <a:pt x="105" y="1335"/>
                </a:cubicBezTo>
                <a:cubicBezTo>
                  <a:pt x="136" y="1260"/>
                  <a:pt x="165" y="1200"/>
                  <a:pt x="186" y="1173"/>
                </a:cubicBezTo>
                <a:cubicBezTo>
                  <a:pt x="207" y="1146"/>
                  <a:pt x="210" y="1157"/>
                  <a:pt x="234" y="1173"/>
                </a:cubicBezTo>
                <a:cubicBezTo>
                  <a:pt x="258" y="1189"/>
                  <a:pt x="294" y="1227"/>
                  <a:pt x="330" y="1269"/>
                </a:cubicBezTo>
                <a:cubicBezTo>
                  <a:pt x="366" y="1311"/>
                  <a:pt x="405" y="1391"/>
                  <a:pt x="453" y="1423"/>
                </a:cubicBezTo>
                <a:cubicBezTo>
                  <a:pt x="501" y="1455"/>
                  <a:pt x="575" y="1471"/>
                  <a:pt x="618" y="1461"/>
                </a:cubicBezTo>
                <a:cubicBezTo>
                  <a:pt x="661" y="1451"/>
                  <a:pt x="690" y="1365"/>
                  <a:pt x="714" y="1365"/>
                </a:cubicBezTo>
                <a:cubicBezTo>
                  <a:pt x="738" y="1365"/>
                  <a:pt x="750" y="1436"/>
                  <a:pt x="762" y="1461"/>
                </a:cubicBezTo>
                <a:cubicBezTo>
                  <a:pt x="774" y="1486"/>
                  <a:pt x="776" y="1533"/>
                  <a:pt x="784" y="1517"/>
                </a:cubicBezTo>
                <a:cubicBezTo>
                  <a:pt x="792" y="1501"/>
                  <a:pt x="800" y="1435"/>
                  <a:pt x="810" y="1365"/>
                </a:cubicBezTo>
                <a:cubicBezTo>
                  <a:pt x="820" y="1295"/>
                  <a:pt x="829" y="1192"/>
                  <a:pt x="845" y="1098"/>
                </a:cubicBezTo>
                <a:cubicBezTo>
                  <a:pt x="861" y="1004"/>
                  <a:pt x="887" y="872"/>
                  <a:pt x="906" y="800"/>
                </a:cubicBezTo>
                <a:cubicBezTo>
                  <a:pt x="925" y="728"/>
                  <a:pt x="936" y="684"/>
                  <a:pt x="960" y="662"/>
                </a:cubicBezTo>
                <a:cubicBezTo>
                  <a:pt x="984" y="640"/>
                  <a:pt x="1027" y="656"/>
                  <a:pt x="1048" y="668"/>
                </a:cubicBezTo>
                <a:cubicBezTo>
                  <a:pt x="1069" y="680"/>
                  <a:pt x="1073" y="701"/>
                  <a:pt x="1087" y="734"/>
                </a:cubicBezTo>
                <a:cubicBezTo>
                  <a:pt x="1101" y="767"/>
                  <a:pt x="1100" y="802"/>
                  <a:pt x="1131" y="866"/>
                </a:cubicBezTo>
                <a:cubicBezTo>
                  <a:pt x="1162" y="930"/>
                  <a:pt x="1217" y="1066"/>
                  <a:pt x="1275" y="1120"/>
                </a:cubicBezTo>
                <a:cubicBezTo>
                  <a:pt x="1333" y="1174"/>
                  <a:pt x="1427" y="1196"/>
                  <a:pt x="1479" y="1192"/>
                </a:cubicBezTo>
                <a:cubicBezTo>
                  <a:pt x="1531" y="1188"/>
                  <a:pt x="1555" y="1178"/>
                  <a:pt x="1589" y="1098"/>
                </a:cubicBezTo>
                <a:cubicBezTo>
                  <a:pt x="1623" y="1018"/>
                  <a:pt x="1655" y="801"/>
                  <a:pt x="1683" y="712"/>
                </a:cubicBezTo>
                <a:cubicBezTo>
                  <a:pt x="1711" y="623"/>
                  <a:pt x="1722" y="603"/>
                  <a:pt x="1755" y="563"/>
                </a:cubicBezTo>
                <a:cubicBezTo>
                  <a:pt x="1788" y="523"/>
                  <a:pt x="1839" y="476"/>
                  <a:pt x="1881" y="474"/>
                </a:cubicBezTo>
                <a:cubicBezTo>
                  <a:pt x="1923" y="472"/>
                  <a:pt x="1973" y="529"/>
                  <a:pt x="2010" y="549"/>
                </a:cubicBezTo>
                <a:cubicBezTo>
                  <a:pt x="2047" y="569"/>
                  <a:pt x="2074" y="597"/>
                  <a:pt x="2106" y="597"/>
                </a:cubicBezTo>
                <a:cubicBezTo>
                  <a:pt x="2138" y="597"/>
                  <a:pt x="2178" y="581"/>
                  <a:pt x="2202" y="549"/>
                </a:cubicBezTo>
                <a:cubicBezTo>
                  <a:pt x="2226" y="517"/>
                  <a:pt x="2234" y="445"/>
                  <a:pt x="2250" y="405"/>
                </a:cubicBezTo>
                <a:cubicBezTo>
                  <a:pt x="2266" y="365"/>
                  <a:pt x="2280" y="344"/>
                  <a:pt x="2298" y="309"/>
                </a:cubicBezTo>
                <a:cubicBezTo>
                  <a:pt x="2316" y="274"/>
                  <a:pt x="2301" y="241"/>
                  <a:pt x="2357" y="193"/>
                </a:cubicBezTo>
                <a:cubicBezTo>
                  <a:pt x="2413" y="145"/>
                  <a:pt x="2548" y="42"/>
                  <a:pt x="2634" y="21"/>
                </a:cubicBezTo>
                <a:cubicBezTo>
                  <a:pt x="2720" y="0"/>
                  <a:pt x="2818" y="53"/>
                  <a:pt x="2874" y="69"/>
                </a:cubicBezTo>
                <a:cubicBezTo>
                  <a:pt x="2930" y="85"/>
                  <a:pt x="2914" y="109"/>
                  <a:pt x="2970" y="117"/>
                </a:cubicBezTo>
                <a:cubicBezTo>
                  <a:pt x="3026" y="125"/>
                  <a:pt x="3154" y="133"/>
                  <a:pt x="3210" y="117"/>
                </a:cubicBezTo>
                <a:cubicBezTo>
                  <a:pt x="3266" y="101"/>
                  <a:pt x="3290" y="37"/>
                  <a:pt x="3306" y="21"/>
                </a:cubicBezTo>
              </a:path>
            </a:pathLst>
          </a:custGeom>
          <a:noFill/>
          <a:ln w="44450" cap="flat" cmpd="sng">
            <a:solidFill>
              <a:srgbClr val="66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b="1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8133" name="Line 29"/>
          <p:cNvSpPr>
            <a:spLocks noChangeShapeType="1"/>
          </p:cNvSpPr>
          <p:nvPr/>
        </p:nvSpPr>
        <p:spPr bwMode="auto">
          <a:xfrm>
            <a:off x="2228850" y="3829050"/>
            <a:ext cx="4972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b="1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8134" name="Line 30"/>
          <p:cNvSpPr>
            <a:spLocks noChangeShapeType="1"/>
          </p:cNvSpPr>
          <p:nvPr/>
        </p:nvSpPr>
        <p:spPr bwMode="auto">
          <a:xfrm flipV="1">
            <a:off x="2457450" y="1189435"/>
            <a:ext cx="0" cy="2857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b="1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8135" name="Line 31"/>
          <p:cNvSpPr>
            <a:spLocks noChangeShapeType="1"/>
          </p:cNvSpPr>
          <p:nvPr/>
        </p:nvSpPr>
        <p:spPr bwMode="auto">
          <a:xfrm>
            <a:off x="3429000" y="370403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b="1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8136" name="Line 32"/>
          <p:cNvSpPr>
            <a:spLocks noChangeShapeType="1"/>
          </p:cNvSpPr>
          <p:nvPr/>
        </p:nvSpPr>
        <p:spPr bwMode="auto">
          <a:xfrm>
            <a:off x="2450306" y="381833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b="1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8137" name="Line 33"/>
          <p:cNvSpPr>
            <a:spLocks noChangeShapeType="1"/>
          </p:cNvSpPr>
          <p:nvPr/>
        </p:nvSpPr>
        <p:spPr bwMode="auto">
          <a:xfrm>
            <a:off x="4421981" y="370403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b="1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8138" name="Line 34"/>
          <p:cNvSpPr>
            <a:spLocks noChangeShapeType="1"/>
          </p:cNvSpPr>
          <p:nvPr/>
        </p:nvSpPr>
        <p:spPr bwMode="auto">
          <a:xfrm>
            <a:off x="5386388" y="370403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b="1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8139" name="Line 35"/>
          <p:cNvSpPr>
            <a:spLocks noChangeShapeType="1"/>
          </p:cNvSpPr>
          <p:nvPr/>
        </p:nvSpPr>
        <p:spPr bwMode="auto">
          <a:xfrm>
            <a:off x="6307931" y="370403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b="1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8140" name="Text Box 36"/>
          <p:cNvSpPr txBox="1">
            <a:spLocks noChangeArrowheads="1"/>
          </p:cNvSpPr>
          <p:nvPr/>
        </p:nvSpPr>
        <p:spPr bwMode="auto">
          <a:xfrm>
            <a:off x="3173768" y="3844528"/>
            <a:ext cx="483081" cy="38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50">
                <a:solidFill>
                  <a:srgbClr val="000000"/>
                </a:solidFill>
                <a:latin typeface="Arial Narrow" charset="0"/>
              </a:rPr>
              <a:t>Year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50">
                <a:solidFill>
                  <a:srgbClr val="000000"/>
                </a:solidFill>
                <a:latin typeface="Arial Narrow" charset="0"/>
              </a:rPr>
              <a:t>1</a:t>
            </a:r>
          </a:p>
        </p:txBody>
      </p:sp>
      <p:sp>
        <p:nvSpPr>
          <p:cNvPr id="48141" name="Text Box 37"/>
          <p:cNvSpPr txBox="1">
            <a:spLocks noChangeArrowheads="1"/>
          </p:cNvSpPr>
          <p:nvPr/>
        </p:nvSpPr>
        <p:spPr bwMode="auto">
          <a:xfrm>
            <a:off x="4166749" y="3839766"/>
            <a:ext cx="483081" cy="38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50">
                <a:solidFill>
                  <a:srgbClr val="000000"/>
                </a:solidFill>
                <a:latin typeface="Arial Narrow" charset="0"/>
              </a:rPr>
              <a:t>Year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50">
                <a:solidFill>
                  <a:srgbClr val="000000"/>
                </a:solidFill>
                <a:latin typeface="Arial Narrow" charset="0"/>
              </a:rPr>
              <a:t>2</a:t>
            </a:r>
          </a:p>
        </p:txBody>
      </p:sp>
      <p:sp>
        <p:nvSpPr>
          <p:cNvPr id="48142" name="Text Box 38"/>
          <p:cNvSpPr txBox="1">
            <a:spLocks noChangeArrowheads="1"/>
          </p:cNvSpPr>
          <p:nvPr/>
        </p:nvSpPr>
        <p:spPr bwMode="auto">
          <a:xfrm>
            <a:off x="5124011" y="3839766"/>
            <a:ext cx="483081" cy="38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50">
                <a:solidFill>
                  <a:srgbClr val="000000"/>
                </a:solidFill>
                <a:latin typeface="Arial Narrow" charset="0"/>
              </a:rPr>
              <a:t>Year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50">
                <a:solidFill>
                  <a:srgbClr val="000000"/>
                </a:solidFill>
                <a:latin typeface="Arial Narrow" charset="0"/>
              </a:rPr>
              <a:t>3</a:t>
            </a:r>
          </a:p>
        </p:txBody>
      </p:sp>
      <p:sp>
        <p:nvSpPr>
          <p:cNvPr id="48143" name="Text Box 39"/>
          <p:cNvSpPr txBox="1">
            <a:spLocks noChangeArrowheads="1"/>
          </p:cNvSpPr>
          <p:nvPr/>
        </p:nvSpPr>
        <p:spPr bwMode="auto">
          <a:xfrm>
            <a:off x="6038411" y="3839766"/>
            <a:ext cx="483081" cy="38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50">
                <a:solidFill>
                  <a:srgbClr val="000000"/>
                </a:solidFill>
                <a:latin typeface="Arial Narrow" charset="0"/>
              </a:rPr>
              <a:t>Year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50">
                <a:solidFill>
                  <a:srgbClr val="000000"/>
                </a:solidFill>
                <a:latin typeface="Arial Narrow" charset="0"/>
              </a:rPr>
              <a:t>4</a:t>
            </a:r>
          </a:p>
        </p:txBody>
      </p:sp>
      <p:sp>
        <p:nvSpPr>
          <p:cNvPr id="48147" name="Text Box 43"/>
          <p:cNvSpPr txBox="1">
            <a:spLocks noChangeArrowheads="1"/>
          </p:cNvSpPr>
          <p:nvPr/>
        </p:nvSpPr>
        <p:spPr bwMode="auto">
          <a:xfrm rot="-5400000">
            <a:off x="1246915" y="2559593"/>
            <a:ext cx="203292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00000"/>
                </a:solidFill>
                <a:latin typeface="Arial Narrow" charset="0"/>
              </a:rPr>
              <a:t>Demand for snowboards</a:t>
            </a:r>
          </a:p>
        </p:txBody>
      </p:sp>
    </p:spTree>
    <p:extLst>
      <p:ext uri="{BB962C8B-B14F-4D97-AF65-F5344CB8AC3E}">
        <p14:creationId xmlns:p14="http://schemas.microsoft.com/office/powerpoint/2010/main" val="89106259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charset="0"/>
              </a:rPr>
              <a:t>                                                        Patterns of a Time Series (Run Chart)</a:t>
            </a:r>
          </a:p>
        </p:txBody>
      </p:sp>
      <p:sp>
        <p:nvSpPr>
          <p:cNvPr id="48131" name="Line 27"/>
          <p:cNvSpPr>
            <a:spLocks noChangeShapeType="1"/>
          </p:cNvSpPr>
          <p:nvPr/>
        </p:nvSpPr>
        <p:spPr bwMode="auto">
          <a:xfrm flipV="1">
            <a:off x="2743200" y="1418035"/>
            <a:ext cx="4286250" cy="205740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b="1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8132" name="Freeform 28"/>
          <p:cNvSpPr>
            <a:spLocks/>
          </p:cNvSpPr>
          <p:nvPr/>
        </p:nvSpPr>
        <p:spPr bwMode="auto">
          <a:xfrm>
            <a:off x="2743201" y="1657351"/>
            <a:ext cx="3936206" cy="2102644"/>
          </a:xfrm>
          <a:custGeom>
            <a:avLst/>
            <a:gdLst>
              <a:gd name="T0" fmla="*/ 0 w 3306"/>
              <a:gd name="T1" fmla="*/ 1622 h 1622"/>
              <a:gd name="T2" fmla="*/ 105 w 3306"/>
              <a:gd name="T3" fmla="*/ 1335 h 1622"/>
              <a:gd name="T4" fmla="*/ 186 w 3306"/>
              <a:gd name="T5" fmla="*/ 1173 h 1622"/>
              <a:gd name="T6" fmla="*/ 234 w 3306"/>
              <a:gd name="T7" fmla="*/ 1173 h 1622"/>
              <a:gd name="T8" fmla="*/ 330 w 3306"/>
              <a:gd name="T9" fmla="*/ 1269 h 1622"/>
              <a:gd name="T10" fmla="*/ 453 w 3306"/>
              <a:gd name="T11" fmla="*/ 1423 h 1622"/>
              <a:gd name="T12" fmla="*/ 618 w 3306"/>
              <a:gd name="T13" fmla="*/ 1461 h 1622"/>
              <a:gd name="T14" fmla="*/ 714 w 3306"/>
              <a:gd name="T15" fmla="*/ 1365 h 1622"/>
              <a:gd name="T16" fmla="*/ 762 w 3306"/>
              <a:gd name="T17" fmla="*/ 1461 h 1622"/>
              <a:gd name="T18" fmla="*/ 784 w 3306"/>
              <a:gd name="T19" fmla="*/ 1517 h 1622"/>
              <a:gd name="T20" fmla="*/ 810 w 3306"/>
              <a:gd name="T21" fmla="*/ 1365 h 1622"/>
              <a:gd name="T22" fmla="*/ 845 w 3306"/>
              <a:gd name="T23" fmla="*/ 1098 h 1622"/>
              <a:gd name="T24" fmla="*/ 906 w 3306"/>
              <a:gd name="T25" fmla="*/ 800 h 1622"/>
              <a:gd name="T26" fmla="*/ 960 w 3306"/>
              <a:gd name="T27" fmla="*/ 662 h 1622"/>
              <a:gd name="T28" fmla="*/ 1048 w 3306"/>
              <a:gd name="T29" fmla="*/ 668 h 1622"/>
              <a:gd name="T30" fmla="*/ 1087 w 3306"/>
              <a:gd name="T31" fmla="*/ 734 h 1622"/>
              <a:gd name="T32" fmla="*/ 1131 w 3306"/>
              <a:gd name="T33" fmla="*/ 866 h 1622"/>
              <a:gd name="T34" fmla="*/ 1275 w 3306"/>
              <a:gd name="T35" fmla="*/ 1120 h 1622"/>
              <a:gd name="T36" fmla="*/ 1479 w 3306"/>
              <a:gd name="T37" fmla="*/ 1192 h 1622"/>
              <a:gd name="T38" fmla="*/ 1589 w 3306"/>
              <a:gd name="T39" fmla="*/ 1098 h 1622"/>
              <a:gd name="T40" fmla="*/ 1683 w 3306"/>
              <a:gd name="T41" fmla="*/ 712 h 1622"/>
              <a:gd name="T42" fmla="*/ 1755 w 3306"/>
              <a:gd name="T43" fmla="*/ 563 h 1622"/>
              <a:gd name="T44" fmla="*/ 1881 w 3306"/>
              <a:gd name="T45" fmla="*/ 474 h 1622"/>
              <a:gd name="T46" fmla="*/ 2010 w 3306"/>
              <a:gd name="T47" fmla="*/ 549 h 1622"/>
              <a:gd name="T48" fmla="*/ 2106 w 3306"/>
              <a:gd name="T49" fmla="*/ 597 h 1622"/>
              <a:gd name="T50" fmla="*/ 2202 w 3306"/>
              <a:gd name="T51" fmla="*/ 549 h 1622"/>
              <a:gd name="T52" fmla="*/ 2250 w 3306"/>
              <a:gd name="T53" fmla="*/ 405 h 1622"/>
              <a:gd name="T54" fmla="*/ 2298 w 3306"/>
              <a:gd name="T55" fmla="*/ 309 h 1622"/>
              <a:gd name="T56" fmla="*/ 2357 w 3306"/>
              <a:gd name="T57" fmla="*/ 193 h 1622"/>
              <a:gd name="T58" fmla="*/ 2634 w 3306"/>
              <a:gd name="T59" fmla="*/ 21 h 1622"/>
              <a:gd name="T60" fmla="*/ 2874 w 3306"/>
              <a:gd name="T61" fmla="*/ 69 h 1622"/>
              <a:gd name="T62" fmla="*/ 2970 w 3306"/>
              <a:gd name="T63" fmla="*/ 117 h 1622"/>
              <a:gd name="T64" fmla="*/ 3210 w 3306"/>
              <a:gd name="T65" fmla="*/ 117 h 1622"/>
              <a:gd name="T66" fmla="*/ 3306 w 3306"/>
              <a:gd name="T67" fmla="*/ 21 h 162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306"/>
              <a:gd name="T103" fmla="*/ 0 h 1622"/>
              <a:gd name="T104" fmla="*/ 3306 w 3306"/>
              <a:gd name="T105" fmla="*/ 1622 h 162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306" h="1622">
                <a:moveTo>
                  <a:pt x="0" y="1622"/>
                </a:moveTo>
                <a:cubicBezTo>
                  <a:pt x="17" y="1574"/>
                  <a:pt x="74" y="1410"/>
                  <a:pt x="105" y="1335"/>
                </a:cubicBezTo>
                <a:cubicBezTo>
                  <a:pt x="136" y="1260"/>
                  <a:pt x="165" y="1200"/>
                  <a:pt x="186" y="1173"/>
                </a:cubicBezTo>
                <a:cubicBezTo>
                  <a:pt x="207" y="1146"/>
                  <a:pt x="210" y="1157"/>
                  <a:pt x="234" y="1173"/>
                </a:cubicBezTo>
                <a:cubicBezTo>
                  <a:pt x="258" y="1189"/>
                  <a:pt x="294" y="1227"/>
                  <a:pt x="330" y="1269"/>
                </a:cubicBezTo>
                <a:cubicBezTo>
                  <a:pt x="366" y="1311"/>
                  <a:pt x="405" y="1391"/>
                  <a:pt x="453" y="1423"/>
                </a:cubicBezTo>
                <a:cubicBezTo>
                  <a:pt x="501" y="1455"/>
                  <a:pt x="575" y="1471"/>
                  <a:pt x="618" y="1461"/>
                </a:cubicBezTo>
                <a:cubicBezTo>
                  <a:pt x="661" y="1451"/>
                  <a:pt x="690" y="1365"/>
                  <a:pt x="714" y="1365"/>
                </a:cubicBezTo>
                <a:cubicBezTo>
                  <a:pt x="738" y="1365"/>
                  <a:pt x="750" y="1436"/>
                  <a:pt x="762" y="1461"/>
                </a:cubicBezTo>
                <a:cubicBezTo>
                  <a:pt x="774" y="1486"/>
                  <a:pt x="776" y="1533"/>
                  <a:pt x="784" y="1517"/>
                </a:cubicBezTo>
                <a:cubicBezTo>
                  <a:pt x="792" y="1501"/>
                  <a:pt x="800" y="1435"/>
                  <a:pt x="810" y="1365"/>
                </a:cubicBezTo>
                <a:cubicBezTo>
                  <a:pt x="820" y="1295"/>
                  <a:pt x="829" y="1192"/>
                  <a:pt x="845" y="1098"/>
                </a:cubicBezTo>
                <a:cubicBezTo>
                  <a:pt x="861" y="1004"/>
                  <a:pt x="887" y="872"/>
                  <a:pt x="906" y="800"/>
                </a:cubicBezTo>
                <a:cubicBezTo>
                  <a:pt x="925" y="728"/>
                  <a:pt x="936" y="684"/>
                  <a:pt x="960" y="662"/>
                </a:cubicBezTo>
                <a:cubicBezTo>
                  <a:pt x="984" y="640"/>
                  <a:pt x="1027" y="656"/>
                  <a:pt x="1048" y="668"/>
                </a:cubicBezTo>
                <a:cubicBezTo>
                  <a:pt x="1069" y="680"/>
                  <a:pt x="1073" y="701"/>
                  <a:pt x="1087" y="734"/>
                </a:cubicBezTo>
                <a:cubicBezTo>
                  <a:pt x="1101" y="767"/>
                  <a:pt x="1100" y="802"/>
                  <a:pt x="1131" y="866"/>
                </a:cubicBezTo>
                <a:cubicBezTo>
                  <a:pt x="1162" y="930"/>
                  <a:pt x="1217" y="1066"/>
                  <a:pt x="1275" y="1120"/>
                </a:cubicBezTo>
                <a:cubicBezTo>
                  <a:pt x="1333" y="1174"/>
                  <a:pt x="1427" y="1196"/>
                  <a:pt x="1479" y="1192"/>
                </a:cubicBezTo>
                <a:cubicBezTo>
                  <a:pt x="1531" y="1188"/>
                  <a:pt x="1555" y="1178"/>
                  <a:pt x="1589" y="1098"/>
                </a:cubicBezTo>
                <a:cubicBezTo>
                  <a:pt x="1623" y="1018"/>
                  <a:pt x="1655" y="801"/>
                  <a:pt x="1683" y="712"/>
                </a:cubicBezTo>
                <a:cubicBezTo>
                  <a:pt x="1711" y="623"/>
                  <a:pt x="1722" y="603"/>
                  <a:pt x="1755" y="563"/>
                </a:cubicBezTo>
                <a:cubicBezTo>
                  <a:pt x="1788" y="523"/>
                  <a:pt x="1839" y="476"/>
                  <a:pt x="1881" y="474"/>
                </a:cubicBezTo>
                <a:cubicBezTo>
                  <a:pt x="1923" y="472"/>
                  <a:pt x="1973" y="529"/>
                  <a:pt x="2010" y="549"/>
                </a:cubicBezTo>
                <a:cubicBezTo>
                  <a:pt x="2047" y="569"/>
                  <a:pt x="2074" y="597"/>
                  <a:pt x="2106" y="597"/>
                </a:cubicBezTo>
                <a:cubicBezTo>
                  <a:pt x="2138" y="597"/>
                  <a:pt x="2178" y="581"/>
                  <a:pt x="2202" y="549"/>
                </a:cubicBezTo>
                <a:cubicBezTo>
                  <a:pt x="2226" y="517"/>
                  <a:pt x="2234" y="445"/>
                  <a:pt x="2250" y="405"/>
                </a:cubicBezTo>
                <a:cubicBezTo>
                  <a:pt x="2266" y="365"/>
                  <a:pt x="2280" y="344"/>
                  <a:pt x="2298" y="309"/>
                </a:cubicBezTo>
                <a:cubicBezTo>
                  <a:pt x="2316" y="274"/>
                  <a:pt x="2301" y="241"/>
                  <a:pt x="2357" y="193"/>
                </a:cubicBezTo>
                <a:cubicBezTo>
                  <a:pt x="2413" y="145"/>
                  <a:pt x="2548" y="42"/>
                  <a:pt x="2634" y="21"/>
                </a:cubicBezTo>
                <a:cubicBezTo>
                  <a:pt x="2720" y="0"/>
                  <a:pt x="2818" y="53"/>
                  <a:pt x="2874" y="69"/>
                </a:cubicBezTo>
                <a:cubicBezTo>
                  <a:pt x="2930" y="85"/>
                  <a:pt x="2914" y="109"/>
                  <a:pt x="2970" y="117"/>
                </a:cubicBezTo>
                <a:cubicBezTo>
                  <a:pt x="3026" y="125"/>
                  <a:pt x="3154" y="133"/>
                  <a:pt x="3210" y="117"/>
                </a:cubicBezTo>
                <a:cubicBezTo>
                  <a:pt x="3266" y="101"/>
                  <a:pt x="3290" y="37"/>
                  <a:pt x="3306" y="21"/>
                </a:cubicBezTo>
              </a:path>
            </a:pathLst>
          </a:custGeom>
          <a:noFill/>
          <a:ln w="44450" cap="flat" cmpd="sng">
            <a:solidFill>
              <a:srgbClr val="66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b="1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8133" name="Line 29"/>
          <p:cNvSpPr>
            <a:spLocks noChangeShapeType="1"/>
          </p:cNvSpPr>
          <p:nvPr/>
        </p:nvSpPr>
        <p:spPr bwMode="auto">
          <a:xfrm>
            <a:off x="2228850" y="3829050"/>
            <a:ext cx="4972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b="1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8134" name="Line 30"/>
          <p:cNvSpPr>
            <a:spLocks noChangeShapeType="1"/>
          </p:cNvSpPr>
          <p:nvPr/>
        </p:nvSpPr>
        <p:spPr bwMode="auto">
          <a:xfrm flipV="1">
            <a:off x="2457450" y="1189435"/>
            <a:ext cx="0" cy="2857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b="1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8135" name="Line 31"/>
          <p:cNvSpPr>
            <a:spLocks noChangeShapeType="1"/>
          </p:cNvSpPr>
          <p:nvPr/>
        </p:nvSpPr>
        <p:spPr bwMode="auto">
          <a:xfrm>
            <a:off x="3429000" y="370403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b="1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8136" name="Line 32"/>
          <p:cNvSpPr>
            <a:spLocks noChangeShapeType="1"/>
          </p:cNvSpPr>
          <p:nvPr/>
        </p:nvSpPr>
        <p:spPr bwMode="auto">
          <a:xfrm>
            <a:off x="2450306" y="381833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b="1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8137" name="Line 33"/>
          <p:cNvSpPr>
            <a:spLocks noChangeShapeType="1"/>
          </p:cNvSpPr>
          <p:nvPr/>
        </p:nvSpPr>
        <p:spPr bwMode="auto">
          <a:xfrm>
            <a:off x="4421981" y="370403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b="1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8138" name="Line 34"/>
          <p:cNvSpPr>
            <a:spLocks noChangeShapeType="1"/>
          </p:cNvSpPr>
          <p:nvPr/>
        </p:nvSpPr>
        <p:spPr bwMode="auto">
          <a:xfrm>
            <a:off x="5386388" y="370403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b="1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8139" name="Line 35"/>
          <p:cNvSpPr>
            <a:spLocks noChangeShapeType="1"/>
          </p:cNvSpPr>
          <p:nvPr/>
        </p:nvSpPr>
        <p:spPr bwMode="auto">
          <a:xfrm>
            <a:off x="6307931" y="370403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b="1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8140" name="Text Box 36"/>
          <p:cNvSpPr txBox="1">
            <a:spLocks noChangeArrowheads="1"/>
          </p:cNvSpPr>
          <p:nvPr/>
        </p:nvSpPr>
        <p:spPr bwMode="auto">
          <a:xfrm>
            <a:off x="3173768" y="3844528"/>
            <a:ext cx="483081" cy="38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50">
                <a:solidFill>
                  <a:srgbClr val="000000"/>
                </a:solidFill>
                <a:latin typeface="Arial Narrow" charset="0"/>
              </a:rPr>
              <a:t>Year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50">
                <a:solidFill>
                  <a:srgbClr val="000000"/>
                </a:solidFill>
                <a:latin typeface="Arial Narrow" charset="0"/>
              </a:rPr>
              <a:t>1</a:t>
            </a:r>
          </a:p>
        </p:txBody>
      </p:sp>
      <p:sp>
        <p:nvSpPr>
          <p:cNvPr id="48141" name="Text Box 37"/>
          <p:cNvSpPr txBox="1">
            <a:spLocks noChangeArrowheads="1"/>
          </p:cNvSpPr>
          <p:nvPr/>
        </p:nvSpPr>
        <p:spPr bwMode="auto">
          <a:xfrm>
            <a:off x="4166749" y="3839766"/>
            <a:ext cx="483081" cy="38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50">
                <a:solidFill>
                  <a:srgbClr val="000000"/>
                </a:solidFill>
                <a:latin typeface="Arial Narrow" charset="0"/>
              </a:rPr>
              <a:t>Year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50">
                <a:solidFill>
                  <a:srgbClr val="000000"/>
                </a:solidFill>
                <a:latin typeface="Arial Narrow" charset="0"/>
              </a:rPr>
              <a:t>2</a:t>
            </a:r>
          </a:p>
        </p:txBody>
      </p:sp>
      <p:sp>
        <p:nvSpPr>
          <p:cNvPr id="48142" name="Text Box 38"/>
          <p:cNvSpPr txBox="1">
            <a:spLocks noChangeArrowheads="1"/>
          </p:cNvSpPr>
          <p:nvPr/>
        </p:nvSpPr>
        <p:spPr bwMode="auto">
          <a:xfrm>
            <a:off x="5124011" y="3839766"/>
            <a:ext cx="483081" cy="38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50">
                <a:solidFill>
                  <a:srgbClr val="000000"/>
                </a:solidFill>
                <a:latin typeface="Arial Narrow" charset="0"/>
              </a:rPr>
              <a:t>Year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50">
                <a:solidFill>
                  <a:srgbClr val="000000"/>
                </a:solidFill>
                <a:latin typeface="Arial Narrow" charset="0"/>
              </a:rPr>
              <a:t>3</a:t>
            </a:r>
          </a:p>
        </p:txBody>
      </p:sp>
      <p:sp>
        <p:nvSpPr>
          <p:cNvPr id="48143" name="Text Box 39"/>
          <p:cNvSpPr txBox="1">
            <a:spLocks noChangeArrowheads="1"/>
          </p:cNvSpPr>
          <p:nvPr/>
        </p:nvSpPr>
        <p:spPr bwMode="auto">
          <a:xfrm>
            <a:off x="6038411" y="3839766"/>
            <a:ext cx="483081" cy="38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50">
                <a:solidFill>
                  <a:srgbClr val="000000"/>
                </a:solidFill>
                <a:latin typeface="Arial Narrow" charset="0"/>
              </a:rPr>
              <a:t>Year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50">
                <a:solidFill>
                  <a:srgbClr val="000000"/>
                </a:solidFill>
                <a:latin typeface="Arial Narrow" charset="0"/>
              </a:rPr>
              <a:t>4</a:t>
            </a:r>
          </a:p>
        </p:txBody>
      </p:sp>
      <p:sp>
        <p:nvSpPr>
          <p:cNvPr id="48144" name="Text Box 40"/>
          <p:cNvSpPr txBox="1">
            <a:spLocks noChangeArrowheads="1"/>
          </p:cNvSpPr>
          <p:nvPr/>
        </p:nvSpPr>
        <p:spPr bwMode="auto">
          <a:xfrm>
            <a:off x="2914651" y="971551"/>
            <a:ext cx="207300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00000"/>
                </a:solidFill>
                <a:latin typeface="Arial Narrow" charset="0"/>
              </a:rPr>
              <a:t>Seasonal peaks (winters)</a:t>
            </a:r>
          </a:p>
        </p:txBody>
      </p:sp>
      <p:sp>
        <p:nvSpPr>
          <p:cNvPr id="48145" name="Text Box 41"/>
          <p:cNvSpPr txBox="1">
            <a:spLocks noChangeArrowheads="1"/>
          </p:cNvSpPr>
          <p:nvPr/>
        </p:nvSpPr>
        <p:spPr bwMode="auto">
          <a:xfrm>
            <a:off x="5486401" y="1028701"/>
            <a:ext cx="150650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FF3399"/>
                </a:solidFill>
                <a:latin typeface="Arial Narrow" charset="0"/>
              </a:rPr>
              <a:t>Trend component</a:t>
            </a:r>
            <a:endParaRPr lang="en-US" sz="1500">
              <a:solidFill>
                <a:srgbClr val="000000"/>
              </a:solidFill>
              <a:latin typeface="Arial Narrow" charset="0"/>
            </a:endParaRPr>
          </a:p>
        </p:txBody>
      </p:sp>
      <p:sp>
        <p:nvSpPr>
          <p:cNvPr id="48146" name="Text Box 42"/>
          <p:cNvSpPr txBox="1">
            <a:spLocks noChangeArrowheads="1"/>
          </p:cNvSpPr>
          <p:nvPr/>
        </p:nvSpPr>
        <p:spPr bwMode="auto">
          <a:xfrm>
            <a:off x="6388895" y="1963342"/>
            <a:ext cx="1212056" cy="553998"/>
          </a:xfrm>
          <a:prstGeom prst="rect">
            <a:avLst/>
          </a:prstGeom>
          <a:solidFill>
            <a:srgbClr val="CDEA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6600FF"/>
                </a:solidFill>
                <a:latin typeface="Arial Narrow" charset="0"/>
              </a:rPr>
              <a:t>Actual demand line</a:t>
            </a:r>
            <a:endParaRPr lang="en-US" sz="1500">
              <a:solidFill>
                <a:srgbClr val="FFCC00"/>
              </a:solidFill>
              <a:latin typeface="Arial Narrow" charset="0"/>
            </a:endParaRPr>
          </a:p>
        </p:txBody>
      </p:sp>
      <p:sp>
        <p:nvSpPr>
          <p:cNvPr id="48147" name="Text Box 43"/>
          <p:cNvSpPr txBox="1">
            <a:spLocks noChangeArrowheads="1"/>
          </p:cNvSpPr>
          <p:nvPr/>
        </p:nvSpPr>
        <p:spPr bwMode="auto">
          <a:xfrm rot="-5400000">
            <a:off x="1246915" y="2559593"/>
            <a:ext cx="203292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00000"/>
                </a:solidFill>
                <a:latin typeface="Arial Narrow" charset="0"/>
              </a:rPr>
              <a:t>Demand for snowboards</a:t>
            </a:r>
          </a:p>
        </p:txBody>
      </p:sp>
      <p:sp>
        <p:nvSpPr>
          <p:cNvPr id="48148" name="Freeform 44"/>
          <p:cNvSpPr>
            <a:spLocks/>
          </p:cNvSpPr>
          <p:nvPr/>
        </p:nvSpPr>
        <p:spPr bwMode="auto">
          <a:xfrm>
            <a:off x="2971800" y="1303735"/>
            <a:ext cx="457200" cy="1714500"/>
          </a:xfrm>
          <a:custGeom>
            <a:avLst/>
            <a:gdLst>
              <a:gd name="T0" fmla="*/ 384 w 384"/>
              <a:gd name="T1" fmla="*/ 0 h 1440"/>
              <a:gd name="T2" fmla="*/ 240 w 384"/>
              <a:gd name="T3" fmla="*/ 576 h 1440"/>
              <a:gd name="T4" fmla="*/ 96 w 384"/>
              <a:gd name="T5" fmla="*/ 384 h 1440"/>
              <a:gd name="T6" fmla="*/ 0 w 384"/>
              <a:gd name="T7" fmla="*/ 1440 h 1440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1440"/>
              <a:gd name="T14" fmla="*/ 384 w 384"/>
              <a:gd name="T15" fmla="*/ 1440 h 14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1440">
                <a:moveTo>
                  <a:pt x="384" y="0"/>
                </a:moveTo>
                <a:cubicBezTo>
                  <a:pt x="336" y="256"/>
                  <a:pt x="288" y="512"/>
                  <a:pt x="240" y="576"/>
                </a:cubicBezTo>
                <a:cubicBezTo>
                  <a:pt x="192" y="640"/>
                  <a:pt x="136" y="240"/>
                  <a:pt x="96" y="384"/>
                </a:cubicBezTo>
                <a:cubicBezTo>
                  <a:pt x="56" y="528"/>
                  <a:pt x="16" y="1264"/>
                  <a:pt x="0" y="144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b="1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8149" name="Freeform 45"/>
          <p:cNvSpPr>
            <a:spLocks/>
          </p:cNvSpPr>
          <p:nvPr/>
        </p:nvSpPr>
        <p:spPr bwMode="auto">
          <a:xfrm>
            <a:off x="3400425" y="1237060"/>
            <a:ext cx="485775" cy="1209675"/>
          </a:xfrm>
          <a:custGeom>
            <a:avLst/>
            <a:gdLst>
              <a:gd name="T0" fmla="*/ 24 w 408"/>
              <a:gd name="T1" fmla="*/ 56 h 1016"/>
              <a:gd name="T2" fmla="*/ 24 w 408"/>
              <a:gd name="T3" fmla="*/ 104 h 1016"/>
              <a:gd name="T4" fmla="*/ 168 w 408"/>
              <a:gd name="T5" fmla="*/ 680 h 1016"/>
              <a:gd name="T6" fmla="*/ 264 w 408"/>
              <a:gd name="T7" fmla="*/ 440 h 1016"/>
              <a:gd name="T8" fmla="*/ 408 w 408"/>
              <a:gd name="T9" fmla="*/ 1016 h 10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8"/>
              <a:gd name="T16" fmla="*/ 0 h 1016"/>
              <a:gd name="T17" fmla="*/ 408 w 408"/>
              <a:gd name="T18" fmla="*/ 1016 h 10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8" h="1016">
                <a:moveTo>
                  <a:pt x="24" y="56"/>
                </a:moveTo>
                <a:cubicBezTo>
                  <a:pt x="12" y="28"/>
                  <a:pt x="0" y="0"/>
                  <a:pt x="24" y="104"/>
                </a:cubicBezTo>
                <a:cubicBezTo>
                  <a:pt x="48" y="208"/>
                  <a:pt x="128" y="624"/>
                  <a:pt x="168" y="680"/>
                </a:cubicBezTo>
                <a:cubicBezTo>
                  <a:pt x="208" y="736"/>
                  <a:pt x="224" y="384"/>
                  <a:pt x="264" y="440"/>
                </a:cubicBezTo>
                <a:cubicBezTo>
                  <a:pt x="304" y="496"/>
                  <a:pt x="356" y="756"/>
                  <a:pt x="408" y="101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b="1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8150" name="Freeform 46"/>
          <p:cNvSpPr>
            <a:spLocks/>
          </p:cNvSpPr>
          <p:nvPr/>
        </p:nvSpPr>
        <p:spPr bwMode="auto">
          <a:xfrm>
            <a:off x="3429000" y="1303735"/>
            <a:ext cx="1428750" cy="971550"/>
          </a:xfrm>
          <a:custGeom>
            <a:avLst/>
            <a:gdLst>
              <a:gd name="T0" fmla="*/ 0 w 1200"/>
              <a:gd name="T1" fmla="*/ 0 h 816"/>
              <a:gd name="T2" fmla="*/ 720 w 1200"/>
              <a:gd name="T3" fmla="*/ 528 h 816"/>
              <a:gd name="T4" fmla="*/ 720 w 1200"/>
              <a:gd name="T5" fmla="*/ 384 h 816"/>
              <a:gd name="T6" fmla="*/ 1200 w 1200"/>
              <a:gd name="T7" fmla="*/ 816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1200"/>
              <a:gd name="T13" fmla="*/ 0 h 816"/>
              <a:gd name="T14" fmla="*/ 1200 w 1200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" h="816">
                <a:moveTo>
                  <a:pt x="0" y="0"/>
                </a:moveTo>
                <a:cubicBezTo>
                  <a:pt x="300" y="232"/>
                  <a:pt x="600" y="464"/>
                  <a:pt x="720" y="528"/>
                </a:cubicBezTo>
                <a:cubicBezTo>
                  <a:pt x="840" y="592"/>
                  <a:pt x="640" y="336"/>
                  <a:pt x="720" y="384"/>
                </a:cubicBezTo>
                <a:cubicBezTo>
                  <a:pt x="800" y="432"/>
                  <a:pt x="1000" y="624"/>
                  <a:pt x="1200" y="81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b="1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8151" name="Freeform 47"/>
          <p:cNvSpPr>
            <a:spLocks/>
          </p:cNvSpPr>
          <p:nvPr/>
        </p:nvSpPr>
        <p:spPr bwMode="auto">
          <a:xfrm>
            <a:off x="3429000" y="1303735"/>
            <a:ext cx="2171700" cy="514350"/>
          </a:xfrm>
          <a:custGeom>
            <a:avLst/>
            <a:gdLst>
              <a:gd name="T0" fmla="*/ 0 w 1824"/>
              <a:gd name="T1" fmla="*/ 0 h 432"/>
              <a:gd name="T2" fmla="*/ 912 w 1824"/>
              <a:gd name="T3" fmla="*/ 336 h 432"/>
              <a:gd name="T4" fmla="*/ 960 w 1824"/>
              <a:gd name="T5" fmla="*/ 192 h 432"/>
              <a:gd name="T6" fmla="*/ 1824 w 1824"/>
              <a:gd name="T7" fmla="*/ 432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1824"/>
              <a:gd name="T13" fmla="*/ 0 h 432"/>
              <a:gd name="T14" fmla="*/ 1824 w 1824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4" h="432">
                <a:moveTo>
                  <a:pt x="0" y="0"/>
                </a:moveTo>
                <a:cubicBezTo>
                  <a:pt x="376" y="152"/>
                  <a:pt x="752" y="304"/>
                  <a:pt x="912" y="336"/>
                </a:cubicBezTo>
                <a:cubicBezTo>
                  <a:pt x="1072" y="368"/>
                  <a:pt x="808" y="176"/>
                  <a:pt x="960" y="192"/>
                </a:cubicBezTo>
                <a:cubicBezTo>
                  <a:pt x="1112" y="208"/>
                  <a:pt x="1468" y="320"/>
                  <a:pt x="1824" y="43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b="1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8152" name="Freeform 48"/>
          <p:cNvSpPr>
            <a:spLocks/>
          </p:cNvSpPr>
          <p:nvPr/>
        </p:nvSpPr>
        <p:spPr bwMode="auto">
          <a:xfrm>
            <a:off x="6115050" y="1303735"/>
            <a:ext cx="400050" cy="342900"/>
          </a:xfrm>
          <a:custGeom>
            <a:avLst/>
            <a:gdLst>
              <a:gd name="T0" fmla="*/ 0 w 336"/>
              <a:gd name="T1" fmla="*/ 0 h 288"/>
              <a:gd name="T2" fmla="*/ 96 w 336"/>
              <a:gd name="T3" fmla="*/ 144 h 288"/>
              <a:gd name="T4" fmla="*/ 144 w 336"/>
              <a:gd name="T5" fmla="*/ 48 h 288"/>
              <a:gd name="T6" fmla="*/ 336 w 336"/>
              <a:gd name="T7" fmla="*/ 288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288"/>
              <a:gd name="T14" fmla="*/ 336 w 336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288">
                <a:moveTo>
                  <a:pt x="0" y="0"/>
                </a:moveTo>
                <a:cubicBezTo>
                  <a:pt x="36" y="68"/>
                  <a:pt x="72" y="136"/>
                  <a:pt x="96" y="144"/>
                </a:cubicBezTo>
                <a:cubicBezTo>
                  <a:pt x="120" y="152"/>
                  <a:pt x="104" y="24"/>
                  <a:pt x="144" y="48"/>
                </a:cubicBezTo>
                <a:cubicBezTo>
                  <a:pt x="184" y="72"/>
                  <a:pt x="260" y="180"/>
                  <a:pt x="336" y="288"/>
                </a:cubicBezTo>
              </a:path>
            </a:pathLst>
          </a:custGeom>
          <a:noFill/>
          <a:ln w="28575" cmpd="sng">
            <a:solidFill>
              <a:srgbClr val="FF3399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b="1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8153" name="Freeform 49"/>
          <p:cNvSpPr>
            <a:spLocks/>
          </p:cNvSpPr>
          <p:nvPr/>
        </p:nvSpPr>
        <p:spPr bwMode="auto">
          <a:xfrm>
            <a:off x="5429250" y="2132410"/>
            <a:ext cx="971550" cy="219075"/>
          </a:xfrm>
          <a:custGeom>
            <a:avLst/>
            <a:gdLst>
              <a:gd name="T0" fmla="*/ 816 w 816"/>
              <a:gd name="T1" fmla="*/ 24 h 184"/>
              <a:gd name="T2" fmla="*/ 528 w 816"/>
              <a:gd name="T3" fmla="*/ 24 h 184"/>
              <a:gd name="T4" fmla="*/ 624 w 816"/>
              <a:gd name="T5" fmla="*/ 168 h 184"/>
              <a:gd name="T6" fmla="*/ 0 w 816"/>
              <a:gd name="T7" fmla="*/ 120 h 184"/>
              <a:gd name="T8" fmla="*/ 0 60000 65536"/>
              <a:gd name="T9" fmla="*/ 0 60000 65536"/>
              <a:gd name="T10" fmla="*/ 0 60000 65536"/>
              <a:gd name="T11" fmla="*/ 0 60000 65536"/>
              <a:gd name="T12" fmla="*/ 0 w 816"/>
              <a:gd name="T13" fmla="*/ 0 h 184"/>
              <a:gd name="T14" fmla="*/ 816 w 816"/>
              <a:gd name="T15" fmla="*/ 184 h 1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6" h="184">
                <a:moveTo>
                  <a:pt x="816" y="24"/>
                </a:moveTo>
                <a:cubicBezTo>
                  <a:pt x="688" y="12"/>
                  <a:pt x="560" y="0"/>
                  <a:pt x="528" y="24"/>
                </a:cubicBezTo>
                <a:cubicBezTo>
                  <a:pt x="496" y="48"/>
                  <a:pt x="712" y="152"/>
                  <a:pt x="624" y="168"/>
                </a:cubicBezTo>
                <a:cubicBezTo>
                  <a:pt x="536" y="184"/>
                  <a:pt x="268" y="152"/>
                  <a:pt x="0" y="120"/>
                </a:cubicBezTo>
              </a:path>
            </a:pathLst>
          </a:custGeom>
          <a:noFill/>
          <a:ln w="28575" cmpd="sng">
            <a:solidFill>
              <a:srgbClr val="66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b="1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8154" name="Text Box 50"/>
          <p:cNvSpPr txBox="1">
            <a:spLocks noChangeArrowheads="1"/>
          </p:cNvSpPr>
          <p:nvPr/>
        </p:nvSpPr>
        <p:spPr bwMode="auto">
          <a:xfrm>
            <a:off x="3931445" y="3200401"/>
            <a:ext cx="86915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00000"/>
                </a:solidFill>
                <a:latin typeface="Arial Narrow" charset="0"/>
              </a:rPr>
              <a:t>Random variation</a:t>
            </a:r>
          </a:p>
        </p:txBody>
      </p:sp>
      <p:sp>
        <p:nvSpPr>
          <p:cNvPr id="48155" name="Freeform 51"/>
          <p:cNvSpPr>
            <a:spLocks/>
          </p:cNvSpPr>
          <p:nvPr/>
        </p:nvSpPr>
        <p:spPr bwMode="auto">
          <a:xfrm>
            <a:off x="3714750" y="3351610"/>
            <a:ext cx="285750" cy="203597"/>
          </a:xfrm>
          <a:custGeom>
            <a:avLst/>
            <a:gdLst>
              <a:gd name="T0" fmla="*/ 240 w 240"/>
              <a:gd name="T1" fmla="*/ 120 h 171"/>
              <a:gd name="T2" fmla="*/ 96 w 240"/>
              <a:gd name="T3" fmla="*/ 152 h 171"/>
              <a:gd name="T4" fmla="*/ 160 w 240"/>
              <a:gd name="T5" fmla="*/ 8 h 171"/>
              <a:gd name="T6" fmla="*/ 0 w 240"/>
              <a:gd name="T7" fmla="*/ 104 h 171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171"/>
              <a:gd name="T14" fmla="*/ 240 w 240"/>
              <a:gd name="T15" fmla="*/ 171 h 1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171">
                <a:moveTo>
                  <a:pt x="240" y="120"/>
                </a:moveTo>
                <a:cubicBezTo>
                  <a:pt x="216" y="125"/>
                  <a:pt x="109" y="171"/>
                  <a:pt x="96" y="152"/>
                </a:cubicBezTo>
                <a:cubicBezTo>
                  <a:pt x="83" y="133"/>
                  <a:pt x="176" y="16"/>
                  <a:pt x="160" y="8"/>
                </a:cubicBezTo>
                <a:cubicBezTo>
                  <a:pt x="144" y="0"/>
                  <a:pt x="33" y="84"/>
                  <a:pt x="0" y="10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b="1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26789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1306285" y="236765"/>
            <a:ext cx="4881563" cy="857250"/>
          </a:xfrm>
        </p:spPr>
        <p:txBody>
          <a:bodyPr/>
          <a:lstStyle/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entury Gothic"/>
                <a:cs typeface="Century Gothic"/>
              </a:rPr>
              <a:t>Run Chart Example: </a:t>
            </a:r>
            <a:br>
              <a:rPr lang="en-US" sz="2800" dirty="0">
                <a:solidFill>
                  <a:schemeClr val="tx2">
                    <a:lumMod val="50000"/>
                  </a:schemeClr>
                </a:solidFill>
                <a:latin typeface="Century Gothic"/>
                <a:cs typeface="Century Gothic"/>
              </a:rPr>
            </a:b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Century Gothic"/>
                <a:cs typeface="Century Gothic"/>
              </a:rPr>
              <a:t>Covid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entury Gothic"/>
                <a:cs typeface="Century Gothic"/>
              </a:rPr>
              <a:t> Stats - BC</a:t>
            </a:r>
            <a:endParaRPr lang="en-US" sz="2800" i="1" dirty="0">
              <a:solidFill>
                <a:schemeClr val="tx2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D65DDBA-7627-4DB9-8CDB-8AF0CA0A22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19622"/>
            <a:ext cx="5193054" cy="3135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1242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1306285" y="236765"/>
            <a:ext cx="6866115" cy="857250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entury Gothic"/>
                <a:cs typeface="Century Gothic"/>
              </a:rPr>
              <a:t>Run Chart Example: </a:t>
            </a:r>
            <a:br>
              <a:rPr lang="en-US" sz="2000" dirty="0">
                <a:solidFill>
                  <a:schemeClr val="tx2">
                    <a:lumMod val="50000"/>
                  </a:schemeClr>
                </a:solidFill>
                <a:latin typeface="Century Gothic"/>
                <a:cs typeface="Century Gothic"/>
              </a:rPr>
            </a:b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entury Gothic"/>
                <a:cs typeface="Century Gothic"/>
              </a:rPr>
              <a:t>                               Vancouver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cs typeface="Century Gothic"/>
              </a:rPr>
              <a:t>Housing </a:t>
            </a:r>
            <a:r>
              <a:rPr lang="en-US" sz="1050" i="1" dirty="0">
                <a:solidFill>
                  <a:schemeClr val="tx2">
                    <a:lumMod val="50000"/>
                  </a:schemeClr>
                </a:solidFill>
                <a:cs typeface="Century Gothic"/>
              </a:rPr>
              <a:t>(https://www.zolo.ca/vancouver-real-estate/trends)</a:t>
            </a:r>
            <a:endParaRPr lang="en-US" sz="2400" i="1" dirty="0">
              <a:solidFill>
                <a:schemeClr val="tx2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728478C8-A9ED-4705-9710-6F3D775FEB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240" y="1197253"/>
            <a:ext cx="4710767" cy="3492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6635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                      Attribute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657351"/>
            <a:ext cx="5055578" cy="2937272"/>
          </a:xfrm>
        </p:spPr>
        <p:txBody>
          <a:bodyPr/>
          <a:lstStyle/>
          <a:p>
            <a:r>
              <a:rPr lang="en-US" sz="1400" dirty="0"/>
              <a:t>Denotes quality of a product or service</a:t>
            </a:r>
          </a:p>
          <a:p>
            <a:r>
              <a:rPr lang="en-US" sz="1400" dirty="0"/>
              <a:t>Data that is </a:t>
            </a:r>
            <a:r>
              <a:rPr lang="en-US" sz="1400" b="1" dirty="0"/>
              <a:t>counted</a:t>
            </a:r>
            <a:r>
              <a:rPr lang="en-US" sz="1400" dirty="0"/>
              <a:t> &amp; plotted</a:t>
            </a:r>
          </a:p>
          <a:p>
            <a:pPr lvl="1"/>
            <a:r>
              <a:rPr lang="en-US" sz="1400" dirty="0"/>
              <a:t>e.g. types of shipping errors, reasons for down time</a:t>
            </a:r>
            <a:r>
              <a:rPr lang="en-US" dirty="0"/>
              <a:t>.</a:t>
            </a:r>
          </a:p>
          <a:p>
            <a:r>
              <a:rPr lang="en-US" sz="1400" dirty="0"/>
              <a:t>Cannot calculate averages, however ‘counts’ can be plotted to draw conclusions </a:t>
            </a:r>
          </a:p>
          <a:p>
            <a:r>
              <a:rPr lang="en-US" sz="1400" dirty="0"/>
              <a:t>Tools used to depict attribute data:</a:t>
            </a:r>
          </a:p>
          <a:p>
            <a:pPr lvl="1"/>
            <a:r>
              <a:rPr lang="en-US" sz="1400" dirty="0"/>
              <a:t>Check sheets</a:t>
            </a:r>
          </a:p>
          <a:p>
            <a:pPr lvl="1"/>
            <a:r>
              <a:rPr lang="en-US" sz="1400" dirty="0"/>
              <a:t>Pareto charts</a:t>
            </a:r>
          </a:p>
          <a:p>
            <a:pPr lvl="1"/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61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BC Brand 1">
      <a:dk1>
        <a:srgbClr val="002040"/>
      </a:dk1>
      <a:lt1>
        <a:sysClr val="window" lastClr="FFFFFF"/>
      </a:lt1>
      <a:dk2>
        <a:srgbClr val="486B7F"/>
      </a:dk2>
      <a:lt2>
        <a:srgbClr val="EEECE1"/>
      </a:lt2>
      <a:accent1>
        <a:srgbClr val="002040"/>
      </a:accent1>
      <a:accent2>
        <a:srgbClr val="2E526B"/>
      </a:accent2>
      <a:accent3>
        <a:srgbClr val="6A8999"/>
      </a:accent3>
      <a:accent4>
        <a:srgbClr val="A7B9C1"/>
      </a:accent4>
      <a:accent5>
        <a:srgbClr val="BECBD0"/>
      </a:accent5>
      <a:accent6>
        <a:srgbClr val="D0DCD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MXXXX - Operational Excellence Project Charter Template.pptx" id="{8A85D790-2AD4-4521-AF9A-38AA7A3B3FEA}" vid="{96F7D05C-B46A-4508-9EA0-5090FC2AE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FORMXXXX - Operational Excellence Project Charter Template</Template>
  <TotalTime>4453</TotalTime>
  <Words>1269</Words>
  <Application>Microsoft Office PowerPoint</Application>
  <PresentationFormat>On-screen Show (16:9)</PresentationFormat>
  <Paragraphs>334</Paragraphs>
  <Slides>22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MS PGothic</vt:lpstr>
      <vt:lpstr>MS PGothic</vt:lpstr>
      <vt:lpstr>Arial</vt:lpstr>
      <vt:lpstr>Arial Narrow</vt:lpstr>
      <vt:lpstr>Calibri</vt:lpstr>
      <vt:lpstr>Century Gothic</vt:lpstr>
      <vt:lpstr>Times New Roman</vt:lpstr>
      <vt:lpstr>Tw Cen MT</vt:lpstr>
      <vt:lpstr>Whitney Book</vt:lpstr>
      <vt:lpstr>WhitneyHTF-Bold</vt:lpstr>
      <vt:lpstr>Wingdings 2</vt:lpstr>
      <vt:lpstr>Office Theme</vt:lpstr>
      <vt:lpstr>Acrobat Document</vt:lpstr>
      <vt:lpstr>PowerPoint Presentation</vt:lpstr>
      <vt:lpstr>Pareto Analysis</vt:lpstr>
      <vt:lpstr>                       Variable data</vt:lpstr>
      <vt:lpstr>                    Run Charts</vt:lpstr>
      <vt:lpstr>                                                      Patterns of a Time Series (Run Chart)</vt:lpstr>
      <vt:lpstr>                                                        Patterns of a Time Series (Run Chart)</vt:lpstr>
      <vt:lpstr>Run Chart Example:  Covid Stats - BC</vt:lpstr>
      <vt:lpstr>Run Chart Example:                                 Vancouver Housing (https://www.zolo.ca/vancouver-real-estate/trends)</vt:lpstr>
      <vt:lpstr>                       Attribute data</vt:lpstr>
      <vt:lpstr>                       Check Sheets</vt:lpstr>
      <vt:lpstr>Check Sheet Example:</vt:lpstr>
      <vt:lpstr>PowerPoint Presentation</vt:lpstr>
      <vt:lpstr>                      Pareto Chart</vt:lpstr>
      <vt:lpstr>                                             How to plot a Pareto chart?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Fiuza, Alex</dc:creator>
  <cp:keywords>Operational Excellence Project Charter Template</cp:keywords>
  <cp:lastModifiedBy>Pepin, David</cp:lastModifiedBy>
  <cp:revision>443</cp:revision>
  <cp:lastPrinted>2015-09-29T17:52:21Z</cp:lastPrinted>
  <dcterms:created xsi:type="dcterms:W3CDTF">2021-01-20T04:47:02Z</dcterms:created>
  <dcterms:modified xsi:type="dcterms:W3CDTF">2022-04-19T22:37:29Z</dcterms:modified>
  <cp:category>Project Templates</cp:category>
</cp:coreProperties>
</file>