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5" r:id="rId2"/>
    <p:sldId id="356" r:id="rId3"/>
    <p:sldId id="357" r:id="rId4"/>
    <p:sldId id="358" r:id="rId5"/>
    <p:sldId id="383" r:id="rId6"/>
    <p:sldId id="359" r:id="rId7"/>
    <p:sldId id="384" r:id="rId8"/>
    <p:sldId id="361" r:id="rId9"/>
    <p:sldId id="362" r:id="rId10"/>
    <p:sldId id="364" r:id="rId11"/>
    <p:sldId id="365" r:id="rId12"/>
    <p:sldId id="366" r:id="rId13"/>
    <p:sldId id="367" r:id="rId14"/>
    <p:sldId id="368" r:id="rId15"/>
    <p:sldId id="369" r:id="rId16"/>
    <p:sldId id="371" r:id="rId17"/>
    <p:sldId id="363" r:id="rId18"/>
    <p:sldId id="370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86" r:id="rId27"/>
    <p:sldId id="387" r:id="rId28"/>
    <p:sldId id="385" r:id="rId29"/>
    <p:sldId id="380" r:id="rId30"/>
    <p:sldId id="381" r:id="rId31"/>
    <p:sldId id="382" r:id="rId32"/>
    <p:sldId id="26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651C4-D55B-4A76-8345-6651798A9607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E4CD0-BE4C-4887-B9C3-7848E985B2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8706F-AA2D-BF4A-806A-D32C6B888E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89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18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8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67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496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liff_Triton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p2u_b4c10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5945188"/>
            <a:ext cx="121920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2u_r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64733" y="1689100"/>
            <a:ext cx="9194800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12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8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1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2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2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4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UBC Internal                                                                                                                                                         A Fiuza, D Pepin, J Weigel / Operational Excellence                                                                                   Last Updated on 2021-06-15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37FF-1EFB-4DAA-8137-E0EC15FE6C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643"/>
            <a:ext cx="3947778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97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oleansixsigma.com/storyboard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294081"/>
            <a:ext cx="9144000" cy="2093998"/>
          </a:xfrm>
          <a:prstGeom prst="rect">
            <a:avLst/>
          </a:prstGeom>
          <a:solidFill>
            <a:srgbClr val="7FB13C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0" y="2674862"/>
            <a:ext cx="9144000" cy="108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4000" dirty="0">
                <a:solidFill>
                  <a:schemeClr val="bg1"/>
                </a:solidFill>
              </a:rPr>
              <a:t>[ YOUR PROJECT TITLE ]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US" sz="4000" u="sng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3635680"/>
            <a:ext cx="9144000" cy="632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</a:rPr>
              <a:t>[ YOUR NAME ]</a:t>
            </a:r>
            <a:endParaRPr lang="en-US" sz="20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6488668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Green Belt Project Storyboard</a:t>
            </a:r>
          </a:p>
        </p:txBody>
      </p:sp>
    </p:spTree>
    <p:extLst>
      <p:ext uri="{BB962C8B-B14F-4D97-AF65-F5344CB8AC3E}">
        <p14:creationId xmlns:p14="http://schemas.microsoft.com/office/powerpoint/2010/main" val="346156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1535252" y="4282748"/>
            <a:ext cx="9144000" cy="636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Measure Phase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5" y="1790701"/>
            <a:ext cx="2484356" cy="24920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1722878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F70DD4-97D3-EC44-9C0A-7C5F38EDD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449" y="1539021"/>
            <a:ext cx="7308234" cy="43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8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</a:t>
            </a:r>
            <a:r>
              <a:rPr lang="mr-IN" dirty="0"/>
              <a:t>–</a:t>
            </a:r>
            <a:r>
              <a:rPr lang="en-US" dirty="0"/>
              <a:t> Project 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76080" y="0"/>
            <a:ext cx="4691921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Run Chart Display of Baseline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37" y="2227981"/>
            <a:ext cx="8242126" cy="240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3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</a:t>
            </a:r>
            <a:r>
              <a:rPr lang="mr-IN" dirty="0"/>
              <a:t>–</a:t>
            </a:r>
            <a:r>
              <a:rPr lang="en-US" dirty="0"/>
              <a:t> Lunch Order Lead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1443" y="0"/>
            <a:ext cx="5246557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Additional displays of baseline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39" y="2004118"/>
            <a:ext cx="5604095" cy="40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46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</a:t>
            </a: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slide maximum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6" y="1790701"/>
            <a:ext cx="2484356" cy="24920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535252" y="4282748"/>
            <a:ext cx="9144000" cy="636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Analyze Phase</a:t>
            </a:r>
          </a:p>
        </p:txBody>
      </p:sp>
    </p:spTree>
    <p:extLst>
      <p:ext uri="{BB962C8B-B14F-4D97-AF65-F5344CB8AC3E}">
        <p14:creationId xmlns:p14="http://schemas.microsoft.com/office/powerpoint/2010/main" val="93814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Fishbone Diagram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98" y="1321405"/>
            <a:ext cx="6435662" cy="4755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9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Segment Showing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0432" y="0"/>
            <a:ext cx="7807569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Insert one or more project-specific maps showing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300" y="1417638"/>
            <a:ext cx="7899400" cy="4508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30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“As-Is” Detailed Map Segment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1449" y="0"/>
            <a:ext cx="4416551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Add additional detailed map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17" y="1255458"/>
            <a:ext cx="6832167" cy="47355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9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Segment Showing Analysis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354902" y="1283416"/>
          <a:ext cx="5482196" cy="4789836"/>
        </p:xfrm>
        <a:graphic>
          <a:graphicData uri="http://schemas.openxmlformats.org/drawingml/2006/table">
            <a:tbl>
              <a:tblPr/>
              <a:tblGrid>
                <a:gridCol w="29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0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10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Value-Added Flow Analysis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A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Name: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Process Name: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Lunch Order to Delivery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29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Date: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10-Mar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1" i="0" u="sng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 Measured In: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Minutes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Hours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Days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(select units)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51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Process Step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Step Label (VA, NVA, NVAr)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Value Added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NVA &amp; NVA-Required Work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NVA - Wait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AD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45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Walk the customer order to the kitchen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Check if it's readable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If not readable, bring back to the waitress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Ask the waitress to clarify the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Walk the customer order back to the kitchen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 cook passes the order to the chef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Chef assesses the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NVA-r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Ingredients assembled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01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cooked or prepared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52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plated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NVA-r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52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placed on the warmer/staging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52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Order waits for pickup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52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Waitress picks up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Customer Receives the order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756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% of 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75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Value-Added Work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26.32%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975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Non-Value-Added or NVA-r Work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39.47%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0975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NVA - Wait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0975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Total Cycle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097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0432" y="0"/>
            <a:ext cx="7807569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Insert one or more project-specific maps showing analysis</a:t>
            </a:r>
          </a:p>
        </p:txBody>
      </p:sp>
      <p:sp>
        <p:nvSpPr>
          <p:cNvPr id="6" name="Oval 5"/>
          <p:cNvSpPr/>
          <p:nvPr/>
        </p:nvSpPr>
        <p:spPr>
          <a:xfrm>
            <a:off x="6940042" y="1861955"/>
            <a:ext cx="612775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54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 Confirmations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C1C97-3B07-9D42-AB12-034D1FB36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972" y="3734711"/>
            <a:ext cx="6136028" cy="2341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CED656-96F6-C84C-A1FE-68FF9F41E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66" y="1499573"/>
            <a:ext cx="3594100" cy="194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E4FDDA-7647-9C4B-9CCC-356986E61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466" y="1499039"/>
            <a:ext cx="3594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3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468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91D4"/>
                </a:solidFill>
              </a:rPr>
              <a:t>Storyboard:</a:t>
            </a:r>
            <a:r>
              <a:rPr lang="en-US" dirty="0"/>
              <a:t> What’s Required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7432" y="1"/>
            <a:ext cx="6830568" cy="380781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" charset="0"/>
                <a:ea typeface="Arial" charset="0"/>
                <a:cs typeface="Arial" charset="0"/>
              </a:rPr>
              <a:t>Green Belt Project Storyboard Template  </a:t>
            </a: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|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 Reference - Delete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05786" y="967508"/>
            <a:ext cx="8229600" cy="52852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3600" b="1" dirty="0"/>
              <a:t>Storyboard submission is key to certification.</a:t>
            </a:r>
            <a:br>
              <a:rPr lang="en-US" sz="3600" b="1" dirty="0"/>
            </a:br>
            <a:r>
              <a:rPr lang="en-US" sz="3600" b="1" dirty="0"/>
              <a:t>You will be certified based on the following:</a:t>
            </a:r>
            <a:br>
              <a:rPr lang="en-US" b="1" dirty="0"/>
            </a:br>
            <a:endParaRPr lang="en-US" b="1" dirty="0"/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/>
              <a:t>Complete the Green Belt Storyboard Checklist (see following pages)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/>
              <a:t>Tell Your Story Succinctly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Use a maximum of 25 Slides (plus a title page) to describe your project 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Make sure the flow of the project story is logical 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Clearly illustrate your analysis and how solutions/countermeasures address the root causes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Let visuals (graphs, charts, maps, pictures etc.) do most of the work 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/>
              <a:t>Use the Tools Wisely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Show that you understand the DMAIC method by selecting the </a:t>
            </a:r>
            <a:r>
              <a:rPr lang="en-US" sz="2300" i="1" dirty="0"/>
              <a:t>right</a:t>
            </a:r>
            <a:r>
              <a:rPr lang="en-US" sz="2300" dirty="0"/>
              <a:t> tools for the </a:t>
            </a:r>
            <a:r>
              <a:rPr lang="en-US" sz="2300" i="1" dirty="0"/>
              <a:t>right</a:t>
            </a:r>
            <a:r>
              <a:rPr lang="en-US" sz="2300" dirty="0"/>
              <a:t> reasons during each Phase</a:t>
            </a:r>
          </a:p>
          <a:p>
            <a:pPr lvl="1">
              <a:spcBef>
                <a:spcPts val="0"/>
              </a:spcBef>
            </a:pPr>
            <a:r>
              <a:rPr lang="en-US" sz="2300" dirty="0"/>
              <a:t>Add a “Key Take Away” to each slide to make it clear to the reader what you learned at each step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/>
              <a:t>Label Your Graphs Clearly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Title all graphs &amp; charts, label each axis and indicate the time frame of the data </a:t>
            </a:r>
            <a:r>
              <a:rPr lang="en-US" sz="2300" dirty="0">
                <a:latin typeface="Arial" charset="0"/>
                <a:ea typeface="Arial" charset="0"/>
                <a:cs typeface="Arial" charset="0"/>
              </a:rPr>
              <a:t>and the axes names/units for each chart (along with the “Key Take Away”)</a:t>
            </a: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/>
              <a:t>Be Clear About Your Analysis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Describe all root cause hypotheses along with how you verified or disproved each one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  <a:p>
            <a:pPr marL="287338" indent="-287338">
              <a:spcBef>
                <a:spcPts val="0"/>
              </a:spcBef>
              <a:buFont typeface="+mj-lt"/>
              <a:buAutoNum type="arabicPeriod"/>
            </a:pPr>
            <a:r>
              <a:rPr lang="en-US" sz="2300" b="1" dirty="0"/>
              <a:t>Show Measureable Improvement</a:t>
            </a:r>
          </a:p>
          <a:p>
            <a:pPr lvl="1">
              <a:spcBef>
                <a:spcPts val="0"/>
              </a:spcBef>
            </a:pPr>
            <a:r>
              <a:rPr lang="en-US" sz="23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Document each reduction in waste, time or defects and show "before" and "after” proof</a:t>
            </a:r>
            <a:endParaRPr lang="en-US" sz="2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6482267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See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  <a:hlinkClick r:id="rId2"/>
              </a:rPr>
              <a:t>Green Belt Storyboard Checklist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 for Required Contents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90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</a:t>
            </a: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slide maximum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6" y="1790701"/>
            <a:ext cx="2484356" cy="24920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1535252" y="4282748"/>
            <a:ext cx="9144000" cy="636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Improve Phase</a:t>
            </a:r>
          </a:p>
        </p:txBody>
      </p:sp>
    </p:spTree>
    <p:extLst>
      <p:ext uri="{BB962C8B-B14F-4D97-AF65-F5344CB8AC3E}">
        <p14:creationId xmlns:p14="http://schemas.microsoft.com/office/powerpoint/2010/main" val="35330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Solutions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695238" y="1279422"/>
          <a:ext cx="6792104" cy="4529270"/>
        </p:xfrm>
        <a:graphic>
          <a:graphicData uri="http://schemas.openxmlformats.org/drawingml/2006/table">
            <a:tbl>
              <a:tblPr/>
              <a:tblGrid>
                <a:gridCol w="2488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7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7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77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6333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Solution Selection Matrix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2A0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02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Project Goal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AD49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Please rank each solution for each criteria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by using the 1-5 Scale as indicated below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86"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1" i="1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Enter Goal Statement below:</a:t>
                      </a:r>
                      <a:br>
                        <a:rPr lang="en-US" sz="800" b="1" i="1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800" b="1" i="1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(As stated on Project Charter)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AD49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0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Deliver lunch orders in less than 30 minutes by end of 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Low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(less good)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Moderate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Very High</a:t>
                      </a:r>
                      <a:b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(best)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900" b="1" i="1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endParaRPr lang="en-US" sz="900" b="1" i="1" u="none" strike="noStrike"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Potential Solution </a:t>
                      </a:r>
                      <a:b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(Provide Brief Description)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Potential to Meet Goal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Positive Customer Impact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Cost to Implement</a:t>
                      </a:r>
                      <a:b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(1 = $$$ </a:t>
                      </a:r>
                      <a:b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&amp; 5 = $)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Stakeholder Buy-in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Time to Implement</a:t>
                      </a:r>
                      <a:b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(1 = Long </a:t>
                      </a:r>
                      <a:b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</a:br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 = Quick)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Total Score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Implement? Yes/No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Weighted Criteria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Don't include condiments with takeout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7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Change vendors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Cross-Train servers and cashiers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Rebuild Take-out assembly space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Add new labled bins for condiments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D82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Reduce the takeout menu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93830" y="0"/>
            <a:ext cx="5074170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Can also use Impact Effort Matrix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3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 Be” Map Segment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41520" y="0"/>
            <a:ext cx="6126481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Optional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Add Additional maps showing improvement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417638"/>
            <a:ext cx="7493000" cy="4521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05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 Be” Map Segment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122" y="1326429"/>
            <a:ext cx="6605756" cy="4578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24101" y="0"/>
            <a:ext cx="8343900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Insert one or more project-specific maps showing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28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Chart Showing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4971" y="0"/>
            <a:ext cx="6813031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Run Chart showing before and after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064013"/>
            <a:ext cx="9144000" cy="27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</a:t>
            </a: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slide maximum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7" y="1790701"/>
            <a:ext cx="2484356" cy="24920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1535252" y="4282748"/>
            <a:ext cx="9144000" cy="636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Control Phase</a:t>
            </a:r>
          </a:p>
        </p:txBody>
      </p:sp>
    </p:spTree>
    <p:extLst>
      <p:ext uri="{BB962C8B-B14F-4D97-AF65-F5344CB8AC3E}">
        <p14:creationId xmlns:p14="http://schemas.microsoft.com/office/powerpoint/2010/main" val="1493187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Chart Showing Improvement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7901" y="0"/>
            <a:ext cx="7150101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- Control Chart showing before and after improvement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E4D796-34A1-9E44-8271-281E851CF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12" y="2344420"/>
            <a:ext cx="8384489" cy="252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91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&amp; Response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98001" y="0"/>
            <a:ext cx="1270001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7C203-E49E-B84E-A78B-6072A611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727200"/>
            <a:ext cx="9068529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67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116"/>
          </a:xfrm>
        </p:spPr>
        <p:txBody>
          <a:bodyPr/>
          <a:lstStyle/>
          <a:p>
            <a:r>
              <a:rPr lang="en-US" dirty="0"/>
              <a:t>Project Closure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BB3215-7C28-7243-B499-58BFEC97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26" y="1158241"/>
            <a:ext cx="7128876" cy="49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12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1200" y="1600201"/>
            <a:ext cx="8229600" cy="244894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Insert Key Words on first slide of Appendix</a:t>
            </a:r>
          </a:p>
          <a:p>
            <a:r>
              <a:rPr lang="en-US" sz="2000" dirty="0"/>
              <a:t>Include supporting documentation, process maps and data charts provide evidence of tool applications or helpful project background</a:t>
            </a:r>
          </a:p>
          <a:p>
            <a:r>
              <a:rPr lang="en-US" sz="2000" dirty="0"/>
              <a:t>Add the “Key Take Away” for each slide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8F3D2-6440-0642-B439-8FA86841A19C}"/>
              </a:ext>
            </a:extLst>
          </p:cNvPr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147546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Storyboard Checklist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1" y="1331472"/>
            <a:ext cx="1806315" cy="378565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replace with your own templates:</a:t>
            </a:r>
          </a:p>
          <a:p>
            <a:pPr marL="274320" indent="-274320">
              <a:buFont typeface="Arial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Use screenshots </a:t>
            </a:r>
            <a:r>
              <a:rPr lang="mr-IN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or</a:t>
            </a:r>
          </a:p>
          <a:p>
            <a:pPr marL="274320" indent="-274320">
              <a:buFont typeface="Arial" charset="0"/>
              <a:buChar char="•"/>
            </a:pPr>
            <a:r>
              <a:rPr lang="en-US" sz="1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Mac: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Copy and paste “Special” with HTML format</a:t>
            </a:r>
          </a:p>
          <a:p>
            <a:pPr marL="274320" indent="-274320">
              <a:buFont typeface="Arial" charset="0"/>
              <a:buChar char="•"/>
            </a:pPr>
            <a:r>
              <a:rPr lang="en-US" sz="1600" b="1" u="sng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PC:</a:t>
            </a:r>
            <a:r>
              <a:rPr lang="en-US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Copy and paste, select “Keep Source Formatting”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1763A3-5399-BC4A-8DF9-AB89C2D4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5" y="652950"/>
            <a:ext cx="4337050" cy="55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64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 </a:t>
            </a:r>
            <a:r>
              <a:rPr lang="en-US" sz="2800" dirty="0"/>
              <a:t>(Specific to Your Industry)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41112" y="1557310"/>
            <a:ext cx="8909776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/>
              <a:t>List all words and acronyms </a:t>
            </a:r>
            <a:r>
              <a:rPr lang="en-US" sz="2000"/>
              <a:t>that are specific to your industry and key to understanding your project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/>
              <a:t>Provide a brief description </a:t>
            </a:r>
            <a:r>
              <a:rPr lang="en-US" sz="2000"/>
              <a:t>or definition of each term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List in alphabetical order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/>
              <a:t>Keep in mind that this document will be viewed by those who are not in your industry or familiar with your process or industry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A9708-CE99-3448-8BC6-76C203A5A892}"/>
              </a:ext>
            </a:extLst>
          </p:cNvPr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1749299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Words </a:t>
            </a:r>
            <a:r>
              <a:rPr lang="en-US" sz="2800" dirty="0"/>
              <a:t>(Specific to Bahama Bistro)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45684" y="1609346"/>
            <a:ext cx="8900632" cy="45811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Order Lead Time: </a:t>
            </a:r>
            <a:r>
              <a:rPr lang="en-US" sz="2000" dirty="0"/>
              <a:t>Total cycle time from the moment the customer places their order to the moment they receive their food. </a:t>
            </a:r>
            <a:endParaRPr lang="en-US" sz="2000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Lunch Time: </a:t>
            </a:r>
            <a:r>
              <a:rPr lang="en-US" sz="2000" dirty="0"/>
              <a:t>Key lunch ordering hours from 11am to 2pm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Customers: </a:t>
            </a:r>
            <a:r>
              <a:rPr lang="en-US" sz="2000" dirty="0"/>
              <a:t>Business people and vacationers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Packaging Process: </a:t>
            </a:r>
            <a:r>
              <a:rPr lang="en-US" sz="2000" dirty="0"/>
              <a:t>All tasks related to placing food into take-out containers, selecting utensils, napkins and condiments and then placing them all into a bag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Stock Items</a:t>
            </a:r>
            <a:r>
              <a:rPr lang="en-US" sz="2000" dirty="0"/>
              <a:t>: All raw food items and food packaging items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Condiments</a:t>
            </a:r>
            <a:r>
              <a:rPr lang="en-US" sz="2000" dirty="0"/>
              <a:t>: Mini-bottles of hot sauce, limes, salt and pepper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3702A-B395-7B4E-B4EB-14AC71B32F42}"/>
              </a:ext>
            </a:extLst>
          </p:cNvPr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total slide maximum</a:t>
            </a:r>
          </a:p>
        </p:txBody>
      </p:sp>
    </p:spTree>
    <p:extLst>
      <p:ext uri="{BB962C8B-B14F-4D97-AF65-F5344CB8AC3E}">
        <p14:creationId xmlns:p14="http://schemas.microsoft.com/office/powerpoint/2010/main" val="2032498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129"/>
          </a:xfrm>
        </p:spPr>
        <p:txBody>
          <a:bodyPr>
            <a:normAutofit fontScale="90000"/>
          </a:bodyPr>
          <a:lstStyle/>
          <a:p>
            <a:r>
              <a:rPr lang="en-US" dirty="0"/>
              <a:t>Storyboard Checklist (part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</a:t>
            </a: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slide maximum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61EBB-A3E5-A041-A37A-99CE3F842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559" y="1044018"/>
            <a:ext cx="4872066" cy="54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7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58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1981200" y="380781"/>
            <a:ext cx="8229600" cy="780686"/>
          </a:xfrm>
        </p:spPr>
        <p:txBody>
          <a:bodyPr>
            <a:normAutofit/>
          </a:bodyPr>
          <a:lstStyle/>
          <a:p>
            <a:r>
              <a:rPr lang="en-US" sz="4000" dirty="0"/>
              <a:t>Executive Summary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848E95-CA94-F442-AD9D-92474A0DE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08" y="1184250"/>
            <a:ext cx="7061892" cy="488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6" y="1790701"/>
            <a:ext cx="2484355" cy="2492047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35516" y="0"/>
            <a:ext cx="4932485" cy="369332"/>
          </a:xfrm>
          <a:prstGeom prst="rect">
            <a:avLst/>
          </a:prstGeom>
          <a:solidFill>
            <a:srgbClr val="F1AA3E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Does not count toward </a:t>
            </a:r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slide maximum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1535252" y="4282748"/>
            <a:ext cx="9144000" cy="6367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87EC5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Define Phase</a:t>
            </a:r>
          </a:p>
        </p:txBody>
      </p:sp>
    </p:spTree>
    <p:extLst>
      <p:ext uri="{BB962C8B-B14F-4D97-AF65-F5344CB8AC3E}">
        <p14:creationId xmlns:p14="http://schemas.microsoft.com/office/powerpoint/2010/main" val="15929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243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Charter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A074B4-1913-3246-8618-876BFDA1A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90" y="1187948"/>
            <a:ext cx="6739657" cy="485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SIPOC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72246" y="1"/>
            <a:ext cx="1195754" cy="380781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AC43F-1431-9041-87FB-91EDA295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918" y="1269979"/>
            <a:ext cx="6657328" cy="469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84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“As-Is” Detailed Map Segment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813" y="1580352"/>
            <a:ext cx="8358374" cy="3680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9477" y="0"/>
            <a:ext cx="4888523" cy="369332"/>
          </a:xfrm>
          <a:prstGeom prst="rect">
            <a:avLst/>
          </a:prstGeom>
          <a:solidFill>
            <a:srgbClr val="EB84B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Required </a:t>
            </a:r>
            <a:r>
              <a:rPr lang="mr-I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Pick one or more detailed maps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AFE1-CB22-F940-980C-48D10E4E79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7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1189</Words>
  <Application>Microsoft Office PowerPoint</Application>
  <PresentationFormat>Widescreen</PresentationFormat>
  <Paragraphs>321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Mangal</vt:lpstr>
      <vt:lpstr>Office Theme</vt:lpstr>
      <vt:lpstr>PowerPoint Presentation</vt:lpstr>
      <vt:lpstr>Storyboard: What’s Required</vt:lpstr>
      <vt:lpstr>Storyboard Checklist</vt:lpstr>
      <vt:lpstr>Storyboard Checklist (part 2)</vt:lpstr>
      <vt:lpstr>Executive Summary</vt:lpstr>
      <vt:lpstr>PowerPoint Presentation</vt:lpstr>
      <vt:lpstr>Project Charter</vt:lpstr>
      <vt:lpstr>SIPOC</vt:lpstr>
      <vt:lpstr>“As-Is” Detailed Map Segment</vt:lpstr>
      <vt:lpstr>PowerPoint Presentation</vt:lpstr>
      <vt:lpstr>Data Collection Plan</vt:lpstr>
      <vt:lpstr>Baseline – Project Y</vt:lpstr>
      <vt:lpstr>Baseline – Lunch Order Lead Time</vt:lpstr>
      <vt:lpstr>PowerPoint Presentation</vt:lpstr>
      <vt:lpstr>Fishbone Diagram</vt:lpstr>
      <vt:lpstr>Map Segment Showing Analysis</vt:lpstr>
      <vt:lpstr>“As-Is” Detailed Map Segment</vt:lpstr>
      <vt:lpstr>Map Segment Showing Analysis</vt:lpstr>
      <vt:lpstr>Root Cause Confirmations</vt:lpstr>
      <vt:lpstr>PowerPoint Presentation</vt:lpstr>
      <vt:lpstr>Selected Solutions</vt:lpstr>
      <vt:lpstr>“To Be” Map Segment</vt:lpstr>
      <vt:lpstr>“To Be” Map Segment</vt:lpstr>
      <vt:lpstr>Run Chart Showing Improvement</vt:lpstr>
      <vt:lpstr>PowerPoint Presentation</vt:lpstr>
      <vt:lpstr>Control Chart Showing Improvement</vt:lpstr>
      <vt:lpstr>Monitoring &amp; Response Plan</vt:lpstr>
      <vt:lpstr>Project Closure</vt:lpstr>
      <vt:lpstr>Appendix</vt:lpstr>
      <vt:lpstr>Key Words (Specific to Your Industry)</vt:lpstr>
      <vt:lpstr>Key Words (Specific to Bahama Bistro)</vt:lpstr>
      <vt:lpstr>PowerPoint Presentation</vt:lpstr>
    </vt:vector>
  </TitlesOfParts>
  <Company>The Univeristy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Pepin, David</dc:creator>
  <cp:lastModifiedBy>Pepin, David</cp:lastModifiedBy>
  <cp:revision>15</cp:revision>
  <dcterms:created xsi:type="dcterms:W3CDTF">2021-06-02T17:43:10Z</dcterms:created>
  <dcterms:modified xsi:type="dcterms:W3CDTF">2021-11-19T22:14:40Z</dcterms:modified>
</cp:coreProperties>
</file>