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3" r:id="rId3"/>
    <p:sldId id="267" r:id="rId4"/>
    <p:sldId id="269" r:id="rId5"/>
    <p:sldId id="270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651C4-D55B-4A76-8345-6651798A9607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E4CD0-BE4C-4887-B9C3-7848E985B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43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UBC Internal                                                                                                                                                         A Fiuza, D Pepin, J Weigel / Operational Excellence                                                                                   Last Updated on 2021-06-15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37FF-1EFB-4DAA-8137-E0EC15FE6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18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UBC Internal                                                                                                                                                         A Fiuza, D Pepin, J Weigel / Operational Excellence                                                                                   Last Updated on 2021-06-15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37FF-1EFB-4DAA-8137-E0EC15FE6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986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UBC Internal                                                                                                                                                         A Fiuza, D Pepin, J Weigel / Operational Excellence                                                                                   Last Updated on 2021-06-15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37FF-1EFB-4DAA-8137-E0EC15FE6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667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ubsection Slide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19467264904_bdb80a731c_o.jpg">
            <a:extLst>
              <a:ext uri="{FF2B5EF4-FFF2-40B4-BE49-F238E27FC236}">
                <a16:creationId xmlns:a16="http://schemas.microsoft.com/office/drawing/2014/main" id="{1EC8CE41-75F4-443D-A275-B3BFD414D5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F816D99-9360-4B70-AAA5-85EDAC63E90F}"/>
              </a:ext>
            </a:extLst>
          </p:cNvPr>
          <p:cNvSpPr/>
          <p:nvPr userDrawn="1"/>
        </p:nvSpPr>
        <p:spPr>
          <a:xfrm>
            <a:off x="0" y="1509185"/>
            <a:ext cx="8020051" cy="1509183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662467-2A06-46A2-8AD6-245679F9A670}"/>
              </a:ext>
            </a:extLst>
          </p:cNvPr>
          <p:cNvSpPr/>
          <p:nvPr userDrawn="1"/>
        </p:nvSpPr>
        <p:spPr>
          <a:xfrm>
            <a:off x="10991851" y="1509185"/>
            <a:ext cx="1200149" cy="1509183"/>
          </a:xfrm>
          <a:prstGeom prst="rect">
            <a:avLst/>
          </a:prstGeom>
          <a:solidFill>
            <a:srgbClr val="FFFFFF">
              <a:alpha val="7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pic>
        <p:nvPicPr>
          <p:cNvPr id="6" name="Picture 9" descr="s4b282c2015.png">
            <a:extLst>
              <a:ext uri="{FF2B5EF4-FFF2-40B4-BE49-F238E27FC236}">
                <a16:creationId xmlns:a16="http://schemas.microsoft.com/office/drawing/2014/main" id="{22F8AE09-A900-4BC3-9BB8-5C229A90149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2851" y="1919817"/>
            <a:ext cx="484716" cy="658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291D32A0-5071-4DCC-B7E6-081DE7D3A166}"/>
              </a:ext>
            </a:extLst>
          </p:cNvPr>
          <p:cNvSpPr txBox="1">
            <a:spLocks/>
          </p:cNvSpPr>
          <p:nvPr userDrawn="1"/>
        </p:nvSpPr>
        <p:spPr>
          <a:xfrm flipH="1">
            <a:off x="11451167" y="6309785"/>
            <a:ext cx="406400" cy="256116"/>
          </a:xfrm>
          <a:prstGeom prst="rect">
            <a:avLst/>
          </a:prstGeom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fld id="{1B21C9C6-1546-457E-8EC0-3882A18F2942}" type="slidenum">
              <a:rPr lang="en-US" altLang="en-US" sz="1200" smtClean="0">
                <a:solidFill>
                  <a:srgbClr val="FFFFFF"/>
                </a:solidFill>
                <a:latin typeface="Whitney Book" pitchFamily="2" charset="0"/>
              </a:rPr>
              <a:pPr algn="r"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t>‹#›</a:t>
            </a:fld>
            <a:endParaRPr lang="en-CA" altLang="en-US" sz="1200">
              <a:solidFill>
                <a:srgbClr val="FFFFFF"/>
              </a:solidFill>
              <a:latin typeface="Whitney Book" pitchFamily="2" charset="0"/>
            </a:endParaRPr>
          </a:p>
        </p:txBody>
      </p:sp>
      <p:sp>
        <p:nvSpPr>
          <p:cNvPr id="26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487450" y="1700808"/>
            <a:ext cx="7240501" cy="1413571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>
              <a:lnSpc>
                <a:spcPts val="4533"/>
              </a:lnSpc>
              <a:spcBef>
                <a:spcPts val="0"/>
              </a:spcBef>
              <a:buNone/>
              <a:defRPr sz="3733" b="1" i="0" kern="0" cap="all" spc="40" baseline="0">
                <a:solidFill>
                  <a:srgbClr val="0C2344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3581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496B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liff_Tritone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p2u_b4c10.eps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5188"/>
            <a:ext cx="12192000" cy="91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s2u_r.eps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464733" y="1689100"/>
            <a:ext cx="919480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2912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UBC Internal                                                                                                                                                         A Fiuza, D Pepin, J Weigel / Operational Excellence                                                                                   Last Updated on 2021-06-15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37FF-1EFB-4DAA-8137-E0EC15FE6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84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UBC Internal                                                                                                                                                         A Fiuza, D Pepin, J Weigel / Operational Excellence                                                                                   Last Updated on 2021-06-15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37FF-1EFB-4DAA-8137-E0EC15FE6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18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UBC Internal                                                                                                                                                         A Fiuza, D Pepin, J Weigel / Operational Excellence                                                                                   Last Updated on 2021-06-15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37FF-1EFB-4DAA-8137-E0EC15FE6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662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UBC Internal                                                                                                                                                         A Fiuza, D Pepin, J Weigel / Operational Excellence                                                                                   Last Updated on 2021-06-15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37FF-1EFB-4DAA-8137-E0EC15FE6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6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UBC Internal                                                                                                                                                         A Fiuza, D Pepin, J Weigel / Operational Excellence                                                                                   Last Updated on 2021-06-15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37FF-1EFB-4DAA-8137-E0EC15FE6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72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UBC Internal                                                                                                                                                         A Fiuza, D Pepin, J Weigel / Operational Excellence                                                                                   Last Updated on 2021-06-15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37FF-1EFB-4DAA-8137-E0EC15FE6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74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UBC Internal                                                                                                                                                         A Fiuza, D Pepin, J Weigel / Operational Excellence                                                                                   Last Updated on 2021-06-15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37FF-1EFB-4DAA-8137-E0EC15FE6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21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UBC Internal                                                                                                                                                         A Fiuza, D Pepin, J Weigel / Operational Excellence                                                                                   Last Updated on 2021-06-15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37FF-1EFB-4DAA-8137-E0EC15FE6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347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UBC Internal                                                                                                                                                         A Fiuza, D Pepin, J Weigel / Operational Excellence                                                                                   Last Updated on 2021-06-15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037FF-1EFB-4DAA-8137-E0EC15FE6C7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2643"/>
            <a:ext cx="3947778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8976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64AD590-0261-4784-A621-398641DCCB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7450" y="1700808"/>
            <a:ext cx="6091633" cy="1413571"/>
          </a:xfrm>
        </p:spPr>
        <p:txBody>
          <a:bodyPr>
            <a:normAutofit/>
          </a:bodyPr>
          <a:lstStyle/>
          <a:p>
            <a:r>
              <a:rPr lang="en-US" dirty="0"/>
              <a:t>What is an A3 form?</a:t>
            </a:r>
          </a:p>
          <a:p>
            <a:endParaRPr lang="en-US" dirty="0"/>
          </a:p>
        </p:txBody>
      </p:sp>
      <p:pic>
        <p:nvPicPr>
          <p:cNvPr id="4" name="Picture Placeholder 10">
            <a:extLst>
              <a:ext uri="{FF2B5EF4-FFF2-40B4-BE49-F238E27FC236}">
                <a16:creationId xmlns:a16="http://schemas.microsoft.com/office/drawing/2014/main" id="{10920393-7086-40F8-8378-219C88CB5D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9083" y="1607827"/>
            <a:ext cx="1341120" cy="1341120"/>
          </a:xfrm>
          <a:prstGeom prst="ellipse">
            <a:avLst/>
          </a:prstGeom>
          <a:solidFill>
            <a:srgbClr val="0055B7"/>
          </a:solidFill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390E5C98-DC5C-4CB8-AFE2-3F9B238AD722}"/>
              </a:ext>
            </a:extLst>
          </p:cNvPr>
          <p:cNvSpPr txBox="1">
            <a:spLocks/>
          </p:cNvSpPr>
          <p:nvPr/>
        </p:nvSpPr>
        <p:spPr>
          <a:xfrm>
            <a:off x="336223" y="3594411"/>
            <a:ext cx="914400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And how it became Toyota’s go to Management Process for Knowledge Work</a:t>
            </a:r>
          </a:p>
        </p:txBody>
      </p:sp>
    </p:spTree>
    <p:extLst>
      <p:ext uri="{BB962C8B-B14F-4D97-AF65-F5344CB8AC3E}">
        <p14:creationId xmlns:p14="http://schemas.microsoft.com/office/powerpoint/2010/main" val="3294713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The A3 Form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343400"/>
          </a:xfrm>
        </p:spPr>
        <p:txBody>
          <a:bodyPr/>
          <a:lstStyle/>
          <a:p>
            <a:pPr eaLnBrk="1" hangingPunct="1"/>
            <a:r>
              <a:rPr lang="en-US" dirty="0"/>
              <a:t>Originally called </a:t>
            </a:r>
            <a:r>
              <a:rPr lang="en-US" dirty="0" err="1"/>
              <a:t>Kanri</a:t>
            </a:r>
            <a:r>
              <a:rPr lang="en-US" dirty="0"/>
              <a:t> </a:t>
            </a:r>
            <a:r>
              <a:rPr lang="en-US" dirty="0" err="1"/>
              <a:t>Nouryoku</a:t>
            </a:r>
            <a:r>
              <a:rPr lang="en-US" dirty="0"/>
              <a:t>, the A3 Form started as a simple tool to tell success stories at Toyota.</a:t>
            </a:r>
          </a:p>
          <a:p>
            <a:pPr eaLnBrk="1" hangingPunct="1"/>
            <a:r>
              <a:rPr lang="en-US" dirty="0"/>
              <a:t>Since the early 1960’s the A3 process evolved to embody the company’s way to nurture Management Capabilities of employees.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698786-6996-4522-AEAF-6844D41B861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A3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A3 form was created to increase awareness of their role among managers, especially from non-manufacturing divisions</a:t>
            </a:r>
          </a:p>
          <a:p>
            <a:r>
              <a:rPr lang="en-US" dirty="0"/>
              <a:t>A3 is meant to help individuals focus on the problem/challenge as well as the effort and process needed to solve problems/challenges.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61852C-7EC6-4A83-8B87-FBE82E74041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542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A3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A3 form is a tool, a way of managing and developing critical thinking.</a:t>
            </a:r>
          </a:p>
          <a:p>
            <a:r>
              <a:rPr lang="en-US" dirty="0"/>
              <a:t>It’s also the foundation to good project 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61852C-7EC6-4A83-8B87-FBE82E74041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250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AF15B-B4FF-4545-85AB-F72185F9B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A3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89D8B-1119-4744-BDD8-7CE175C91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below are the A3 template and questions to ask when building the form</a:t>
            </a:r>
          </a:p>
          <a:p>
            <a:endParaRPr lang="en-US" dirty="0"/>
          </a:p>
          <a:p>
            <a:r>
              <a:rPr lang="en-US" dirty="0"/>
              <a:t>Just remember the A3 form is the story of your project and a good way to present to your colleagues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97AAAD-CB48-4C0C-B4CC-983EE8F3B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UBC Internal                                                                                                                                                         A Fiuza, D Pepin, J Weigel / Operational Excellence                                                                                   Last Updated on 2021-06-15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2F16131-4CC5-4572-88DD-0702417EB9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2122234"/>
              </p:ext>
            </p:extLst>
          </p:nvPr>
        </p:nvGraphicFramePr>
        <p:xfrm>
          <a:off x="2584516" y="4381647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cument" showAsIcon="1" r:id="rId3" imgW="914400" imgH="806400" progId="Word.Document.8">
                  <p:embed/>
                </p:oleObj>
              </mc:Choice>
              <mc:Fallback>
                <p:oleObj name="Document" showAsIcon="1" r:id="rId3" imgW="914400" imgH="80640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84516" y="4381647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E205AC8-BE3D-495B-A08A-3A957A4A1E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764534"/>
              </p:ext>
            </p:extLst>
          </p:nvPr>
        </p:nvGraphicFramePr>
        <p:xfrm>
          <a:off x="7609002" y="4381647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cument" showAsIcon="1" r:id="rId5" imgW="914400" imgH="806400" progId="Word.Document.8">
                  <p:embed/>
                </p:oleObj>
              </mc:Choice>
              <mc:Fallback>
                <p:oleObj name="Document" showAsIcon="1" r:id="rId5" imgW="914400" imgH="80640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09002" y="4381647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5424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191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MS PGothic</vt:lpstr>
      <vt:lpstr>Arial</vt:lpstr>
      <vt:lpstr>Calibri</vt:lpstr>
      <vt:lpstr>Calibri Light</vt:lpstr>
      <vt:lpstr>Whitney Book</vt:lpstr>
      <vt:lpstr>Office Theme</vt:lpstr>
      <vt:lpstr>Microsoft Word 97 - 2003 Document</vt:lpstr>
      <vt:lpstr>PowerPoint Presentation</vt:lpstr>
      <vt:lpstr>The A3 Form</vt:lpstr>
      <vt:lpstr>The A3 Form</vt:lpstr>
      <vt:lpstr>The A3 Form</vt:lpstr>
      <vt:lpstr>The A3 Form</vt:lpstr>
      <vt:lpstr>PowerPoint Presentation</vt:lpstr>
    </vt:vector>
  </TitlesOfParts>
  <Company>The Univeristy of British Columbia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Pepin, David</dc:creator>
  <cp:lastModifiedBy>Pepin, David</cp:lastModifiedBy>
  <cp:revision>14</cp:revision>
  <dcterms:created xsi:type="dcterms:W3CDTF">2021-06-02T17:43:10Z</dcterms:created>
  <dcterms:modified xsi:type="dcterms:W3CDTF">2021-11-19T21:24:21Z</dcterms:modified>
</cp:coreProperties>
</file>