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1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05" r:id="rId3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212" userDrawn="1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302" userDrawn="1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uza, Alex" initials="FA" lastIdx="1" clrIdx="0">
    <p:extLst>
      <p:ext uri="{19B8F6BF-5375-455C-9EA6-DF929625EA0E}">
        <p15:presenceInfo xmlns:p15="http://schemas.microsoft.com/office/powerpoint/2012/main" userId="S-1-5-21-3458574638-2780845101-4193349012-536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4"/>
    <a:srgbClr val="005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6416" autoAdjust="0"/>
  </p:normalViewPr>
  <p:slideViewPr>
    <p:cSldViewPr snapToObjects="1">
      <p:cViewPr varScale="1">
        <p:scale>
          <a:sx n="146" d="100"/>
          <a:sy n="146" d="100"/>
        </p:scale>
        <p:origin x="492" y="138"/>
      </p:cViewPr>
      <p:guideLst>
        <p:guide orient="horz" pos="1620"/>
        <p:guide orient="horz" pos="1212"/>
        <p:guide orient="horz" pos="972"/>
        <p:guide orient="horz" pos="756"/>
        <p:guide orient="horz" pos="1080"/>
        <p:guide orient="horz" pos="1404"/>
        <p:guide orient="horz" pos="1302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295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0F906-3E8C-4ABD-8875-5E954D2F2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41F2D-E1EF-4E89-9704-1E00833C7B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1FF60-9FE5-4D3A-965E-B39368EF0E80}" type="datetimeFigureOut">
              <a:rPr lang="en-CA" smtClean="0"/>
              <a:t>2021-08-23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2F8B0-2281-4A79-B309-6F290857EC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886FA-F2B1-4875-9191-E5DA56488E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9927D-89E6-435E-9ABD-73836432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98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AD1E1A-9E47-8642-97EF-A5D03C640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2E8D6-892D-0649-82F5-7755A6E244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ABE655-E02C-49A0-BD0C-43C0DB38C6EF}" type="datetime1">
              <a:rPr lang="en-US" altLang="en-US"/>
              <a:pPr>
                <a:defRPr/>
              </a:pPr>
              <a:t>8/23/2021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CBCFE4-8BCF-E24E-AE08-D84158082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F2C32E-D161-2D4D-83CC-116380BF6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1E0FD-5AEE-C645-AA9B-8DE081CD16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2C9AF-D52B-0B4A-AA1D-61389843C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F32AE9-402E-46D2-B3B0-F4D75A41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4339FC6-81F6-4172-9DDC-E245B08A3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4793F89-5299-4D65-A4F5-BE275B68C2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297DF47-B63C-4B00-B8D4-20EA59766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2AD666-6D0A-4330-B91D-EF5E8FF1C39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8706F-AA2D-BF4A-806A-D32C6B888E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2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29CE7228-34FC-4760-AACB-91BA57088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1F67F7-5C74-40AC-8BFD-314806AC6037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155A-F88D-4E84-BAB4-379147C7C14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3" descr="s4b282c2015.png">
            <a:extLst>
              <a:ext uri="{FF2B5EF4-FFF2-40B4-BE49-F238E27FC236}">
                <a16:creationId xmlns:a16="http://schemas.microsoft.com/office/drawing/2014/main" id="{41F7BFA5-4BDB-4DBE-B50D-0E53396E5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40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>
            <a:extLst>
              <a:ext uri="{FF2B5EF4-FFF2-40B4-BE49-F238E27FC236}">
                <a16:creationId xmlns:a16="http://schemas.microsoft.com/office/drawing/2014/main" id="{C07E04CB-C659-4266-8D52-04FB3CBC2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2A3CDB-73D5-4E2F-AB8B-EE577DEEA777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A3ED1430-1EB6-45ED-B924-609E7C6FDA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F3A7987-928E-4F55-9F2D-99CE4E19933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CB115A4-17E5-43D6-905B-FFC1237C8BA5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67998AF1-4272-43B3-806A-CE924AFC6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FBD5B1D-2304-4F11-8A56-07DA6D510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A4F6000-178B-4AC8-BD01-328BEBFD52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&lt;UBC Internal Security Classification: Confidential, Internal, External&gt; &lt;Name&gt; / &lt;Department&gt;                                                                        &lt;Last Updated on YYYY-MM-DD&gt;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>
            <a:extLst>
              <a:ext uri="{FF2B5EF4-FFF2-40B4-BE49-F238E27FC236}">
                <a16:creationId xmlns:a16="http://schemas.microsoft.com/office/drawing/2014/main" id="{67957B0E-BF42-461E-8426-40AF876FA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7721E1-0E5A-4AA2-B804-19CDE6A8FF7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360570B5-FBD4-43DC-B2A6-5C5407426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1F0EBA8-69C4-457C-BFC6-1E7FF754728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5729AF7-BEE5-4ABF-9A67-304E3B23AC62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D1ABB-61AF-4AB4-AE24-C3A118EE7D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&lt;UBC Internal Security Classification: Confidential, Internal, External&gt; &lt;Name&gt; / &lt;Department&gt;                                                                        &lt;Last Updated on YYYY-MM-DD&gt;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7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>
            <a:extLst>
              <a:ext uri="{FF2B5EF4-FFF2-40B4-BE49-F238E27FC236}">
                <a16:creationId xmlns:a16="http://schemas.microsoft.com/office/drawing/2014/main" id="{22C9E1D6-3988-4264-A371-D428240E2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B6FB47-9BF8-465E-944F-FE54DACDE06A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6B3155E2-7D10-4935-9225-CDF616C2E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521E596-6FD1-4024-9A46-6660D9500361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2607671-958E-4089-A942-DC0BC5FABBDF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83B5-F4AC-4BD7-9D3A-C0C4770B88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&lt;UBC Internal Security Classification: Confidential, Internal, External&gt; &lt;Name&gt; / &lt;Department&gt;                                                                        &lt;Last Updated on YYYY-MM-DD&gt;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3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F7F39EB-BE5D-4567-8DD5-2D0F3D79186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C2BCD37-4151-4926-B4E5-3401E3CF2A74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5" name="Picture 3" descr="s4b282c2015.png">
            <a:extLst>
              <a:ext uri="{FF2B5EF4-FFF2-40B4-BE49-F238E27FC236}">
                <a16:creationId xmlns:a16="http://schemas.microsoft.com/office/drawing/2014/main" id="{D17E10AB-5A0E-4848-ADC4-020C6647C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484188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BD3A5-4E60-42D2-85F1-0D00FCA9BD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&lt;UBC Internal Security Classification: Confidential, Internal, External&gt; &lt;Name&gt; / &lt;Department&gt;                                                                        &lt;Last Updated on YYYY-MM-DD&gt;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9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087D80A-749A-4F9C-A06B-E1356024FA1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56A51F6-9431-4385-8D1B-6F1B790CF7A2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D967463E-5789-4DBC-8334-014864A6C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EBC77-AB18-4D78-85DA-E5C6661D0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50643"/>
            <a:ext cx="2571428" cy="592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AB57D-A31D-43A1-8C1C-66CC2EC38B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&lt;UBC Internal Security Classification: Confidential, Internal, External&gt; &lt;Name&gt; / &lt;Department&gt;                                                                        &lt;Last Updated on YYYY-MM-DD&gt;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06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>
            <a:extLst>
              <a:ext uri="{FF2B5EF4-FFF2-40B4-BE49-F238E27FC236}">
                <a16:creationId xmlns:a16="http://schemas.microsoft.com/office/drawing/2014/main" id="{4A55DB95-5435-43D9-9EFF-4CB039282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8522DF-BEB4-48C3-9A0B-8CD6CB75D8BD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F99260D2-0E77-4418-AAE1-C72284EEC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1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08D866D5-3543-4F84-A11B-0628C2D1E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BFCC6-8BA9-4602-8B73-77947A63399C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07EE121-B6E9-4305-9F4E-99135C675F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9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5798_3e8cac60e0_o.jpg">
            <a:extLst>
              <a:ext uri="{FF2B5EF4-FFF2-40B4-BE49-F238E27FC236}">
                <a16:creationId xmlns:a16="http://schemas.microsoft.com/office/drawing/2014/main" id="{FE442B59-7BC0-43FC-9C96-738550EF0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E02CC8-8A7B-48EC-AA38-3A2F94BB9B16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A4406A62-8222-478D-905F-FF63F7837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82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dentity Colour Palette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370806-BE21-47F4-A8FC-16F68177576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82768548"/>
              </p:ext>
            </p:extLst>
          </p:nvPr>
        </p:nvGraphicFramePr>
        <p:xfrm>
          <a:off x="0" y="0"/>
          <a:ext cx="6660232" cy="514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1" name="Acrobat Document" r:id="rId3" imgW="7543519" imgH="5828904" progId="Acrobat.Document.DC">
                  <p:embed/>
                </p:oleObj>
              </mc:Choice>
              <mc:Fallback>
                <p:oleObj name="Acrobat Document" r:id="rId3" imgW="7543519" imgH="5828904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4FFC932-BE4B-417E-8F27-24D873007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660232" cy="5146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31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586"/>
            <a:ext cx="9144000" cy="5830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defRPr/>
            </a:lvl1pPr>
            <a:lvl2pPr marL="646510" indent="-215504">
              <a:spcAft>
                <a:spcPts val="450"/>
              </a:spcAft>
              <a:tabLst/>
              <a:defRPr/>
            </a:lvl2pPr>
            <a:lvl3pPr marL="944166" indent="-170260">
              <a:spcAft>
                <a:spcPts val="450"/>
              </a:spcAft>
              <a:tabLst/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45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1900253528_e638090e1d_o.jpg">
            <a:extLst>
              <a:ext uri="{FF2B5EF4-FFF2-40B4-BE49-F238E27FC236}">
                <a16:creationId xmlns:a16="http://schemas.microsoft.com/office/drawing/2014/main" id="{8FB56E4D-0D12-4E93-8D71-CD5EFA1A9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4C190C-BBED-4CA1-B134-973B2607A8D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E0E59-131E-4DC6-B214-5CDA5DF44C76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3" descr="s4b282c2015.png">
            <a:extLst>
              <a:ext uri="{FF2B5EF4-FFF2-40B4-BE49-F238E27FC236}">
                <a16:creationId xmlns:a16="http://schemas.microsoft.com/office/drawing/2014/main" id="{2A70F9B0-C894-47AC-BFAC-3ED2C8A98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36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586"/>
            <a:ext cx="9144000" cy="583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57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21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468908073_a6d2e240c9_k.jpg">
            <a:extLst>
              <a:ext uri="{FF2B5EF4-FFF2-40B4-BE49-F238E27FC236}">
                <a16:creationId xmlns:a16="http://schemas.microsoft.com/office/drawing/2014/main" id="{B9B19BDB-E0CC-436E-B5CA-7C85065B3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AD5C73-EFE0-46CC-95EC-7453F905C98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81CBC-CE27-429C-9B4F-C110740D8D09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3" descr="s4b282c2015.png">
            <a:extLst>
              <a:ext uri="{FF2B5EF4-FFF2-40B4-BE49-F238E27FC236}">
                <a16:creationId xmlns:a16="http://schemas.microsoft.com/office/drawing/2014/main" id="{FD45AE28-41D7-460D-ACB9-2DC505D72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1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3734603791_87ba8475ca_o.jpg">
            <a:extLst>
              <a:ext uri="{FF2B5EF4-FFF2-40B4-BE49-F238E27FC236}">
                <a16:creationId xmlns:a16="http://schemas.microsoft.com/office/drawing/2014/main" id="{76C58585-561C-4BC1-B499-395C17090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817789-450C-4781-B3B4-50BA62F0D138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A8A3A-8E04-4A8F-90C5-BFD68BF0819B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3" descr="s4b282c2015.png">
            <a:extLst>
              <a:ext uri="{FF2B5EF4-FFF2-40B4-BE49-F238E27FC236}">
                <a16:creationId xmlns:a16="http://schemas.microsoft.com/office/drawing/2014/main" id="{154F1EF7-E8FB-4AEF-83FC-DF1EA1912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6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>
            <a:extLst>
              <a:ext uri="{FF2B5EF4-FFF2-40B4-BE49-F238E27FC236}">
                <a16:creationId xmlns:a16="http://schemas.microsoft.com/office/drawing/2014/main" id="{1EC8CE41-75F4-443D-A275-B3BFD414D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16D99-9360-4B70-AAA5-85EDAC63E90F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62467-2A06-46A2-8AD6-245679F9A670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 descr="s4b282c2015.png">
            <a:extLst>
              <a:ext uri="{FF2B5EF4-FFF2-40B4-BE49-F238E27FC236}">
                <a16:creationId xmlns:a16="http://schemas.microsoft.com/office/drawing/2014/main" id="{22F8AE09-A900-4BC3-9BB8-5C229A9014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91D32A0-5071-4DCC-B7E6-081DE7D3A16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B21C9C6-1546-457E-8EC0-3882A18F2942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45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OA Evening-032.jpg">
            <a:extLst>
              <a:ext uri="{FF2B5EF4-FFF2-40B4-BE49-F238E27FC236}">
                <a16:creationId xmlns:a16="http://schemas.microsoft.com/office/drawing/2014/main" id="{2BF71CA1-7439-4171-9491-328B73D6D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8E0AC-5472-4F47-863A-6F9D2200F994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05E37-EE9F-48B4-9BD4-CDA31F1E4507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C4CCEC91-2404-4F54-B3A5-F6C9AEEB0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BE784EE-DEE4-4111-ACAC-29DE32280F6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D7EA122-A1AE-435F-AA9C-6F7FCC29E66F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36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5986_7c97fbf65b_o.jpg">
            <a:extLst>
              <a:ext uri="{FF2B5EF4-FFF2-40B4-BE49-F238E27FC236}">
                <a16:creationId xmlns:a16="http://schemas.microsoft.com/office/drawing/2014/main" id="{91C00A88-7726-4693-9344-469275ADA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E0C3-0FA4-47C0-B878-F7174704C323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140C7-CB87-4829-AEAC-12FA066BC744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A4F03401-FCE2-47FA-9432-E848527D41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397FBD7-CBD6-47B9-8AB7-D5AB63E14B5D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8D216A5-D9E6-48D5-AB67-595EBD896EE4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65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4b282c2015.png">
            <a:extLst>
              <a:ext uri="{FF2B5EF4-FFF2-40B4-BE49-F238E27FC236}">
                <a16:creationId xmlns:a16="http://schemas.microsoft.com/office/drawing/2014/main" id="{46C50D39-5DF0-4554-8998-2D5A9AD71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A096AFB-7A32-4D81-AB3F-622DC8D20F8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3D6B12F-FEA4-4A92-8160-1A1E4878BFA0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34FE1-AD7F-4B8A-95C7-510C86B23E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&lt;UBC Internal Security Classification: Confidential, Internal, External&gt; &lt;Name&gt; / &lt;Department&gt;                                                                        &lt;Last Updated on YYYY-MM-DD&gt;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3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E3EF2AE1-01C3-45C3-A41C-832A08953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AA258FF-4568-400D-BC6A-464B5882582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5866341-128E-42EC-9165-CED16A455948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D4374-9F4C-4503-8007-B038D990A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50643"/>
            <a:ext cx="2571428" cy="592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AAA85-D597-48EF-AECE-617DEBF390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&lt;UBC Internal Security Classification: Confidential, Internal, External&gt; &lt;Name&gt; / &lt;Department&gt;                                                                        &lt;Last Updated on YYYY-MM-DD&gt;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2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F8080-B71C-4518-BF09-7AE62E9FA88F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4550643"/>
            <a:ext cx="2571428" cy="59285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9CA629C-E3B5-40F1-99D1-1E786429F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2000" y="4667071"/>
            <a:ext cx="36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&lt;UBC Internal Security Classification: Confidential, Internal, External&gt; &lt;Name&gt; / &lt;Department&gt;                                                                        &lt;Last Updated on YYYY-MM-DD&gt;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73" r:id="rId8"/>
    <p:sldLayoutId id="2147485164" r:id="rId9"/>
    <p:sldLayoutId id="2147485165" r:id="rId10"/>
    <p:sldLayoutId id="2147485166" r:id="rId11"/>
    <p:sldLayoutId id="2147485167" r:id="rId12"/>
    <p:sldLayoutId id="2147485168" r:id="rId13"/>
    <p:sldLayoutId id="2147485169" r:id="rId14"/>
    <p:sldLayoutId id="2147485170" r:id="rId15"/>
    <p:sldLayoutId id="2147485171" r:id="rId16"/>
    <p:sldLayoutId id="2147485172" r:id="rId17"/>
    <p:sldLayoutId id="2147485174" r:id="rId18"/>
    <p:sldLayoutId id="2147485175" r:id="rId19"/>
    <p:sldLayoutId id="2147485176" r:id="rId20"/>
    <p:sldLayoutId id="2147485177" r:id="rId2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leansixsigma.com/storyboard/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780338-57F5-EB4D-83F0-D01DBE2101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331913"/>
            <a:ext cx="5430838" cy="16716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spc="100" dirty="0">
                <a:ea typeface="ＭＳ Ｐゴシック" charset="-128"/>
              </a:rPr>
              <a:t>Your yellow belt project storyboard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F6BD2-C41C-E34B-BE14-298C35732B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2842418"/>
            <a:ext cx="5430838" cy="3222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A guide on how to create your project storyboard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6E9D4-2AFC-ED4D-AE7C-7844CBCCA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3435846"/>
            <a:ext cx="5430838" cy="3206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</a:rPr>
              <a:t>David Pepin, knowledge transfer manager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</a:rPr>
              <a:t>Operational excellence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151439" y="3212061"/>
            <a:ext cx="6858000" cy="477544"/>
          </a:xfrm>
          <a:prstGeom prst="rect">
            <a:avLst/>
          </a:prstGeom>
          <a:solidFill>
            <a:srgbClr val="002060"/>
          </a:solidFill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Measure Phase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86" y="1059582"/>
            <a:ext cx="1863267" cy="186903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B0127-A286-40CC-BD23-5DB203FB74F2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318000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267494"/>
            <a:ext cx="9144000" cy="583094"/>
          </a:xfrm>
        </p:spPr>
        <p:txBody>
          <a:bodyPr/>
          <a:lstStyle/>
          <a:p>
            <a:r>
              <a:rPr lang="en-US" dirty="0"/>
              <a:t>Data Collection 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0272" y="1044625"/>
            <a:ext cx="1746302" cy="322723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This is a Lead Time project so, except for % late, most of the measures are continuous measures of process segment times.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70DD4-97D3-EC44-9C0A-7C5F38ED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43641"/>
            <a:ext cx="5481176" cy="3227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A948B-0220-4426-ADCE-B9D2166075E9}"/>
              </a:ext>
            </a:extLst>
          </p:cNvPr>
          <p:cNvSpPr txBox="1"/>
          <p:nvPr/>
        </p:nvSpPr>
        <p:spPr>
          <a:xfrm>
            <a:off x="8172400" y="0"/>
            <a:ext cx="98258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74235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406287"/>
            <a:ext cx="9144000" cy="583094"/>
          </a:xfrm>
        </p:spPr>
        <p:txBody>
          <a:bodyPr/>
          <a:lstStyle/>
          <a:p>
            <a:r>
              <a:rPr lang="en-US" dirty="0"/>
              <a:t>Baseline </a:t>
            </a:r>
            <a:r>
              <a:rPr lang="mr-IN" dirty="0"/>
              <a:t>–</a:t>
            </a:r>
            <a:r>
              <a:rPr lang="en-US" dirty="0"/>
              <a:t> Project Y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7587" y="3651870"/>
            <a:ext cx="5508827" cy="43011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Lots of variation in the process and the average time to serve lunch is 27 minutes which is very high!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03" y="1670986"/>
            <a:ext cx="6181595" cy="1801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2878A4-63FA-45BD-96B4-F779B861F8D2}"/>
              </a:ext>
            </a:extLst>
          </p:cNvPr>
          <p:cNvSpPr txBox="1"/>
          <p:nvPr/>
        </p:nvSpPr>
        <p:spPr>
          <a:xfrm>
            <a:off x="5364088" y="0"/>
            <a:ext cx="3790900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Run Chart Display of Baseline</a:t>
            </a:r>
          </a:p>
        </p:txBody>
      </p:sp>
    </p:spTree>
    <p:extLst>
      <p:ext uri="{BB962C8B-B14F-4D97-AF65-F5344CB8AC3E}">
        <p14:creationId xmlns:p14="http://schemas.microsoft.com/office/powerpoint/2010/main" val="86125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</a:t>
            </a:r>
            <a:r>
              <a:rPr lang="mr-IN" dirty="0"/>
              <a:t>–</a:t>
            </a:r>
            <a:r>
              <a:rPr lang="en-US" dirty="0"/>
              <a:t> Lunch Order Lead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4127242"/>
            <a:ext cx="5508827" cy="43011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Customers want delivery in 20 minutes or less, so the lunch delivery process is clearly not capable.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79" y="1006161"/>
            <a:ext cx="4203071" cy="3051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34E107-E27B-45E3-BA22-3080D8956519}"/>
              </a:ext>
            </a:extLst>
          </p:cNvPr>
          <p:cNvSpPr txBox="1"/>
          <p:nvPr/>
        </p:nvSpPr>
        <p:spPr>
          <a:xfrm>
            <a:off x="5004048" y="0"/>
            <a:ext cx="4150940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Optional </a:t>
            </a:r>
            <a:r>
              <a:rPr lang="mr-IN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Additional displays of baseline data</a:t>
            </a:r>
          </a:p>
        </p:txBody>
      </p:sp>
    </p:spTree>
    <p:extLst>
      <p:ext uri="{BB962C8B-B14F-4D97-AF65-F5344CB8AC3E}">
        <p14:creationId xmlns:p14="http://schemas.microsoft.com/office/powerpoint/2010/main" val="367114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31590"/>
            <a:ext cx="1863267" cy="186903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151439" y="3212061"/>
            <a:ext cx="6858000" cy="477544"/>
          </a:xfrm>
          <a:prstGeom prst="rect">
            <a:avLst/>
          </a:prstGeom>
          <a:solidFill>
            <a:srgbClr val="002060"/>
          </a:solidFill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Analyze Phase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C4F91-F8B1-4AFC-A731-593F40D68E52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366336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Fishbone Diagram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23" y="991054"/>
            <a:ext cx="4826747" cy="3566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3505" y="967906"/>
            <a:ext cx="1458270" cy="360133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The biggest areas to analyze further where prep time, sandwich area, packaging and server habits.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1F46A-6B56-4FE1-8FA3-0C36624064F0}"/>
              </a:ext>
            </a:extLst>
          </p:cNvPr>
          <p:cNvSpPr txBox="1"/>
          <p:nvPr/>
        </p:nvSpPr>
        <p:spPr>
          <a:xfrm>
            <a:off x="8100392" y="0"/>
            <a:ext cx="105459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12230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Segment Showing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6336" y="1154265"/>
            <a:ext cx="1314254" cy="33813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Process analysis showed a potential for removing time wasted during packaging.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54266"/>
            <a:ext cx="6212582" cy="33813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FFE68-F96B-4CFA-9E1B-20C93B8DAA2B}"/>
              </a:ext>
            </a:extLst>
          </p:cNvPr>
          <p:cNvSpPr txBox="1"/>
          <p:nvPr/>
        </p:nvSpPr>
        <p:spPr>
          <a:xfrm>
            <a:off x="2987824" y="0"/>
            <a:ext cx="6167164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– Insert one or more project-specific maps showing analysis</a:t>
            </a:r>
          </a:p>
        </p:txBody>
      </p:sp>
    </p:spTree>
    <p:extLst>
      <p:ext uri="{BB962C8B-B14F-4D97-AF65-F5344CB8AC3E}">
        <p14:creationId xmlns:p14="http://schemas.microsoft.com/office/powerpoint/2010/main" val="396007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“As-Is” Detailed Map Segment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0312" y="941592"/>
            <a:ext cx="1296144" cy="35516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A 5S effort showed the waste of motion </a:t>
            </a:r>
            <a:r>
              <a:rPr lang="mr-IN" sz="12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the exercise included kitchen staff which resulted in increased employee engagement.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38" y="941593"/>
            <a:ext cx="5124125" cy="35516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33963-642D-459D-ADE4-9EB9D8522414}"/>
              </a:ext>
            </a:extLst>
          </p:cNvPr>
          <p:cNvSpPr txBox="1"/>
          <p:nvPr/>
        </p:nvSpPr>
        <p:spPr>
          <a:xfrm>
            <a:off x="5580112" y="0"/>
            <a:ext cx="357487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Optional – Add additional detailed map</a:t>
            </a:r>
          </a:p>
        </p:txBody>
      </p:sp>
    </p:spTree>
    <p:extLst>
      <p:ext uri="{BB962C8B-B14F-4D97-AF65-F5344CB8AC3E}">
        <p14:creationId xmlns:p14="http://schemas.microsoft.com/office/powerpoint/2010/main" val="97430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Segment Showing Analysis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16177" y="962562"/>
          <a:ext cx="4111648" cy="3645380"/>
        </p:xfrm>
        <a:graphic>
          <a:graphicData uri="http://schemas.openxmlformats.org/drawingml/2006/table">
            <a:tbl>
              <a:tblPr/>
              <a:tblGrid>
                <a:gridCol w="21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82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Value-Added Flow Analysis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A0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1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1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Name: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sng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Process Name: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Lunch Order to Delivery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10-Mar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sng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 Measured In: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Minutes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1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(select units)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Process Step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Step Label (VA, NVA, NVAr)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Value Added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NVA &amp; NVA-Required Work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NVA - Wait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5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Walk the customer order to the kitchen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2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Check if it's readable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2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If not readable, bring back to the waitress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2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Ask the waitress to clarify the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2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Walk the customer order back to the kitchen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2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 cook passes the order to the chef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2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Chef assesses the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NVA-r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2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Ingredients assembled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2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Order cooked or prepared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Order plated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NVA-r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Order placed on the warmer/staging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Order waits for pickup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Waitress picks up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441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Customer Receives the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31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of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317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Value-Added Work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317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Non-Value-Added or NVA-r Work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39.47%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317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- Wait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317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Cycle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31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20272" y="966348"/>
            <a:ext cx="1602286" cy="354961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Biggest opportunity to remove wait time is the pick-up area - there are also too many steps checking and clarifying the order.</a:t>
            </a:r>
          </a:p>
        </p:txBody>
      </p:sp>
      <p:sp>
        <p:nvSpPr>
          <p:cNvPr id="6" name="Oval 5"/>
          <p:cNvSpPr/>
          <p:nvPr/>
        </p:nvSpPr>
        <p:spPr>
          <a:xfrm>
            <a:off x="5205031" y="1396466"/>
            <a:ext cx="459581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82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DA6B9-B85D-4B50-8A3F-FB3CCDFC03E4}"/>
              </a:ext>
            </a:extLst>
          </p:cNvPr>
          <p:cNvSpPr txBox="1"/>
          <p:nvPr/>
        </p:nvSpPr>
        <p:spPr>
          <a:xfrm>
            <a:off x="3059832" y="0"/>
            <a:ext cx="609515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– Insert one or more project-specific maps showing analysis</a:t>
            </a:r>
          </a:p>
        </p:txBody>
      </p:sp>
    </p:spTree>
    <p:extLst>
      <p:ext uri="{BB962C8B-B14F-4D97-AF65-F5344CB8AC3E}">
        <p14:creationId xmlns:p14="http://schemas.microsoft.com/office/powerpoint/2010/main" val="235096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Confirmations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FC274-573C-A846-9AAE-9EB0E6AC692A}"/>
              </a:ext>
            </a:extLst>
          </p:cNvPr>
          <p:cNvSpPr/>
          <p:nvPr/>
        </p:nvSpPr>
        <p:spPr>
          <a:xfrm>
            <a:off x="7524328" y="1154266"/>
            <a:ext cx="1619672" cy="340309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Data confirmed most of the hypotheses except for cook time and server </a:t>
            </a:r>
            <a:r>
              <a:rPr lang="mr-IN" sz="12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neither contributed significantly to late lunch orders.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C1C97-3B07-9D42-AB12-034D1FB36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979" y="2801033"/>
            <a:ext cx="4602021" cy="1756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CED656-96F6-C84C-A1FE-68FF9F41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75" y="1124680"/>
            <a:ext cx="2695575" cy="1457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4FDDA-7647-9C4B-9CCC-356986E61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850" y="1124279"/>
            <a:ext cx="2695575" cy="1466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BD6F69-19BE-4E4C-A724-776181FDB948}"/>
              </a:ext>
            </a:extLst>
          </p:cNvPr>
          <p:cNvSpPr txBox="1"/>
          <p:nvPr/>
        </p:nvSpPr>
        <p:spPr>
          <a:xfrm>
            <a:off x="8100392" y="0"/>
            <a:ext cx="105459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26607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496"/>
            <a:ext cx="7920880" cy="58309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Storyboard:</a:t>
            </a:r>
            <a:r>
              <a:rPr lang="en-US" dirty="0"/>
              <a:t> What’s Required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85900" y="1062991"/>
            <a:ext cx="6172200" cy="396392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br>
              <a:rPr lang="en-US" b="1" dirty="0"/>
            </a:br>
            <a:endParaRPr lang="en-US" b="1" dirty="0"/>
          </a:p>
          <a:p>
            <a:pPr marL="215504" indent="-215504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Complete the Green Belt Storyboard Checklist (see following pages)</a:t>
            </a:r>
          </a:p>
          <a:p>
            <a:pPr marL="215504" indent="-215504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Tell Your Story Succinctly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 a maximum of 25 Slides (plus a title page) to describe your project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Make sure the flow of the project story is logical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Clearly illustrate your analysis and how solutions/countermeasures address the root causes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Let visuals (graphs, charts, maps, pictures etc.) do most of the work </a:t>
            </a:r>
          </a:p>
          <a:p>
            <a:pPr marL="215504" indent="-215504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Use the Tools Wisely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Show that you understand the DMAIC method by selecting the </a:t>
            </a:r>
            <a:r>
              <a:rPr lang="en-US" i="1" dirty="0"/>
              <a:t>right</a:t>
            </a:r>
            <a:r>
              <a:rPr lang="en-US" dirty="0"/>
              <a:t> tools for the </a:t>
            </a:r>
            <a:r>
              <a:rPr lang="en-US" i="1" dirty="0"/>
              <a:t>right</a:t>
            </a:r>
            <a:r>
              <a:rPr lang="en-US" dirty="0"/>
              <a:t> reasons during each Phase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Add a “Key Take Away” to each slide to make it clear to the reader what you learned at each step</a:t>
            </a:r>
          </a:p>
          <a:p>
            <a:pPr marL="215504" indent="-215504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Label Your Graphs Clearly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Title all graphs &amp; charts, label each axis and indicate the time frame of the data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the axes names/units for each chart (along with the “Key Take Away”)</a:t>
            </a:r>
          </a:p>
          <a:p>
            <a:pPr marL="215504" indent="-215504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Be Clear About Your Analysis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Describe all root cause hypotheses along with how you verified or disproved each one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15504" indent="-215504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Show Measureable Improvement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Document each reduction in waste, time or defects and show "before" and "after” proof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2353" y="4666446"/>
            <a:ext cx="640164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See 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  <a:hlinkClick r:id="rId2"/>
              </a:rPr>
              <a:t>Yellow Belt Storyboard Checklist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for Required 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2759E-8475-4D76-ACE0-0E662AFCF719}"/>
              </a:ext>
            </a:extLst>
          </p:cNvPr>
          <p:cNvSpPr txBox="1"/>
          <p:nvPr/>
        </p:nvSpPr>
        <p:spPr>
          <a:xfrm>
            <a:off x="3635896" y="0"/>
            <a:ext cx="551909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Yellow Belt Project Storyboard Template  |  Reference - Delete</a:t>
            </a:r>
          </a:p>
        </p:txBody>
      </p:sp>
    </p:spTree>
    <p:extLst>
      <p:ext uri="{BB962C8B-B14F-4D97-AF65-F5344CB8AC3E}">
        <p14:creationId xmlns:p14="http://schemas.microsoft.com/office/powerpoint/2010/main" val="30558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7" y="1343026"/>
            <a:ext cx="1863267" cy="1869035"/>
          </a:xfrm>
          <a:prstGeom prst="rect">
            <a:avLst/>
          </a:prstGeom>
          <a:solidFill>
            <a:srgbClr val="002060"/>
          </a:solidFill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151439" y="3212061"/>
            <a:ext cx="6858000" cy="477544"/>
          </a:xfrm>
          <a:prstGeom prst="rect">
            <a:avLst/>
          </a:prstGeom>
          <a:solidFill>
            <a:srgbClr val="002060"/>
          </a:solidFill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Improve Phase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4046E-D5B3-4E2C-A826-FF464F33BFC7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225816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Solutions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21429" y="959566"/>
          <a:ext cx="5094081" cy="3396953"/>
        </p:xfrm>
        <a:graphic>
          <a:graphicData uri="http://schemas.openxmlformats.org/drawingml/2006/table">
            <a:tbl>
              <a:tblPr/>
              <a:tblGrid>
                <a:gridCol w="1866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1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75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Solution Selection Matrix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A0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Goal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AD49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Please rank each solution for each criteria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by using the 1-5 Scale as indicated below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4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1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Enter Goal Statement below:</a:t>
                      </a:r>
                      <a:br>
                        <a:rPr lang="en-US" sz="600" b="1" i="1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600" b="1" i="1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(As stated on Project Charter)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AD4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Deliver lunch orders in less than 30 minutes by end of 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Low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(less good)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High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(best)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700" b="1" i="1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700" b="1" i="1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Potential Solution </a:t>
                      </a:r>
                      <a:b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(Provide Brief Description)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Potential to Meet Goal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Positive Customer Impact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Cost to Implement</a:t>
                      </a:r>
                      <a:b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(1 = $$$ </a:t>
                      </a:r>
                      <a:b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&amp; 5 = 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Stakeholder Buy-in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 to Implement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(1 = Long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 = Quick)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Total Score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Implement? Yes/No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1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Weighted Criteria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Don't include condiments with takeout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Change vendors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Cross-Train servers and cashiers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Rebuild Take-out assembly space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Add new labled bins for condiments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Reduce the takeout menu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98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76510" y="868680"/>
            <a:ext cx="1890318" cy="348783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There was no buy-in to reduce the take-out menu so the team focused first on cross-training which resulted in better staff relationships.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B6677-E648-4F5A-AAA9-30845F269E37}"/>
              </a:ext>
            </a:extLst>
          </p:cNvPr>
          <p:cNvSpPr txBox="1"/>
          <p:nvPr/>
        </p:nvSpPr>
        <p:spPr>
          <a:xfrm>
            <a:off x="5148064" y="0"/>
            <a:ext cx="4006924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Can also use Impact Effort Matrix</a:t>
            </a:r>
          </a:p>
        </p:txBody>
      </p:sp>
    </p:spTree>
    <p:extLst>
      <p:ext uri="{BB962C8B-B14F-4D97-AF65-F5344CB8AC3E}">
        <p14:creationId xmlns:p14="http://schemas.microsoft.com/office/powerpoint/2010/main" val="3120429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 Be” Map Segment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452320" y="1063229"/>
            <a:ext cx="1656184" cy="3390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Process changes including cross-training and 5Sing the Sandwich prep area made the difference.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063229"/>
            <a:ext cx="5619750" cy="3390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FB60D-992A-4BD3-85CF-D0D7A8858CF6}"/>
              </a:ext>
            </a:extLst>
          </p:cNvPr>
          <p:cNvSpPr txBox="1"/>
          <p:nvPr/>
        </p:nvSpPr>
        <p:spPr>
          <a:xfrm>
            <a:off x="4355976" y="0"/>
            <a:ext cx="479901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Optional – Add Additional maps showing improvement</a:t>
            </a:r>
          </a:p>
        </p:txBody>
      </p:sp>
    </p:spTree>
    <p:extLst>
      <p:ext uri="{BB962C8B-B14F-4D97-AF65-F5344CB8AC3E}">
        <p14:creationId xmlns:p14="http://schemas.microsoft.com/office/powerpoint/2010/main" val="253445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 Be” Map Segment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42" y="994822"/>
            <a:ext cx="4954317" cy="3433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6296" y="994822"/>
            <a:ext cx="1818310" cy="343397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The “U” shape wastes the least amount of motion. Every item is within hands reach with the new setup.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DB346-EEB6-4459-BAD5-23669CE71FC9}"/>
              </a:ext>
            </a:extLst>
          </p:cNvPr>
          <p:cNvSpPr txBox="1"/>
          <p:nvPr/>
        </p:nvSpPr>
        <p:spPr>
          <a:xfrm>
            <a:off x="2627784" y="0"/>
            <a:ext cx="6527204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– Insert one or more project-specific maps showing improvement</a:t>
            </a:r>
          </a:p>
        </p:txBody>
      </p:sp>
    </p:spTree>
    <p:extLst>
      <p:ext uri="{BB962C8B-B14F-4D97-AF65-F5344CB8AC3E}">
        <p14:creationId xmlns:p14="http://schemas.microsoft.com/office/powerpoint/2010/main" val="586133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Chart Showing Improvement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7637" y="3844703"/>
            <a:ext cx="5508827" cy="43011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Improvements had a big impact on lunch order Lead Time!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48010"/>
            <a:ext cx="6858000" cy="2047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775E75-2582-4C66-B832-8A65F6874628}"/>
              </a:ext>
            </a:extLst>
          </p:cNvPr>
          <p:cNvSpPr txBox="1"/>
          <p:nvPr/>
        </p:nvSpPr>
        <p:spPr>
          <a:xfrm>
            <a:off x="3491880" y="0"/>
            <a:ext cx="566310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– Run Chart showing before and after improvement</a:t>
            </a:r>
          </a:p>
        </p:txBody>
      </p:sp>
    </p:spTree>
    <p:extLst>
      <p:ext uri="{BB962C8B-B14F-4D97-AF65-F5344CB8AC3E}">
        <p14:creationId xmlns:p14="http://schemas.microsoft.com/office/powerpoint/2010/main" val="2886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8" y="1343026"/>
            <a:ext cx="1863267" cy="186903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151439" y="3212061"/>
            <a:ext cx="6858000" cy="477544"/>
          </a:xfrm>
          <a:prstGeom prst="rect">
            <a:avLst/>
          </a:prstGeom>
          <a:solidFill>
            <a:srgbClr val="002060"/>
          </a:solidFill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Control Phase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0C4F3-8814-4C4F-965B-EEDABEA65C67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373855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Chart Showing Improvement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8075" y="3867894"/>
            <a:ext cx="5508827" cy="43011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Improvements had a big impact on lunch order Lead Time!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E4D796-34A1-9E44-8271-281E851C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34" y="1758315"/>
            <a:ext cx="6288367" cy="1896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C2DB9A-F3F1-4FCE-9103-B12D9603A877}"/>
              </a:ext>
            </a:extLst>
          </p:cNvPr>
          <p:cNvSpPr txBox="1"/>
          <p:nvPr/>
        </p:nvSpPr>
        <p:spPr>
          <a:xfrm>
            <a:off x="3491880" y="0"/>
            <a:ext cx="566310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– Control Chart showing before and after improvement</a:t>
            </a:r>
          </a:p>
        </p:txBody>
      </p:sp>
    </p:spTree>
    <p:extLst>
      <p:ext uri="{BB962C8B-B14F-4D97-AF65-F5344CB8AC3E}">
        <p14:creationId xmlns:p14="http://schemas.microsoft.com/office/powerpoint/2010/main" val="143040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&amp; Response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6909" y="4002611"/>
            <a:ext cx="5508827" cy="43011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Good mix of an input and a process measure as predictors of the output measure, Lunch Order Lead Time, for ongoing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7C203-E49E-B84E-A78B-6072A611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295400"/>
            <a:ext cx="6801397" cy="249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A3E220-A108-4FC4-A579-3D3D56CA3A63}"/>
              </a:ext>
            </a:extLst>
          </p:cNvPr>
          <p:cNvSpPr txBox="1"/>
          <p:nvPr/>
        </p:nvSpPr>
        <p:spPr>
          <a:xfrm>
            <a:off x="8100392" y="0"/>
            <a:ext cx="105459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841057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3" y="76597"/>
            <a:ext cx="9144000" cy="583094"/>
          </a:xfrm>
        </p:spPr>
        <p:txBody>
          <a:bodyPr/>
          <a:lstStyle/>
          <a:p>
            <a:r>
              <a:rPr lang="en-US" dirty="0"/>
              <a:t>Project Closure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6414" y="868000"/>
            <a:ext cx="1746302" cy="368935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Ended up with some hard savings/increase in revenue and the Process Owner is thrilled. Ready for the next cycle of improvement!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B3215-7C28-7243-B499-58BFEC97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245" y="868681"/>
            <a:ext cx="5346657" cy="3688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98AC19-6C1D-4969-A700-B30469272450}"/>
              </a:ext>
            </a:extLst>
          </p:cNvPr>
          <p:cNvSpPr txBox="1"/>
          <p:nvPr/>
        </p:nvSpPr>
        <p:spPr>
          <a:xfrm>
            <a:off x="8100392" y="0"/>
            <a:ext cx="105459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532156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85900" y="1219330"/>
            <a:ext cx="6172200" cy="18367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Insert Key Words on first slide of Appendix</a:t>
            </a:r>
          </a:p>
          <a:p>
            <a:r>
              <a:rPr lang="en-US" sz="1500" dirty="0"/>
              <a:t>Include supporting documentation, process maps and data charts provide evidence of tool applications or helpful project background</a:t>
            </a:r>
          </a:p>
          <a:p>
            <a:r>
              <a:rPr lang="en-US" sz="1500" dirty="0"/>
              <a:t>Add the “Key Take Away” for each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3222024"/>
            <a:ext cx="6858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Visit </a:t>
            </a:r>
            <a:r>
              <a:rPr lang="en-US" sz="1800" b="1" u="sng" dirty="0">
                <a:solidFill>
                  <a:srgbClr val="00B0F0"/>
                </a:solidFill>
                <a:latin typeface="Arial"/>
                <a:cs typeface="Arial"/>
              </a:rPr>
              <a:t>opex.ubc.ca</a:t>
            </a:r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 for More Lean Six Sigma Resources!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04687-245B-4C4A-8E5F-A325361E611F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82862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88506"/>
            <a:ext cx="9144000" cy="583094"/>
          </a:xfrm>
        </p:spPr>
        <p:txBody>
          <a:bodyPr/>
          <a:lstStyle/>
          <a:p>
            <a:pPr algn="l"/>
            <a:r>
              <a:rPr lang="en-US" dirty="0"/>
              <a:t>Storyboard Checklist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1" y="998604"/>
            <a:ext cx="1354736" cy="30469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replace with your own templates:</a:t>
            </a:r>
          </a:p>
          <a:p>
            <a:pPr marL="205740" indent="-205740">
              <a:buFont typeface="Arial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 screenshots </a:t>
            </a:r>
            <a:r>
              <a:rPr lang="mr-IN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</a:t>
            </a:r>
          </a:p>
          <a:p>
            <a:pPr marL="205740" indent="-205740">
              <a:buFont typeface="Arial" charset="0"/>
              <a:buChar char="•"/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Mac:</a:t>
            </a:r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Copy and paste “Special” with HTML format</a:t>
            </a:r>
          </a:p>
          <a:p>
            <a:pPr marL="205740" indent="-205740">
              <a:buFont typeface="Arial" charset="0"/>
              <a:buChar char="•"/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PC:</a:t>
            </a:r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Copy and paste, select “Keep Source Formatting”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54" y="971074"/>
            <a:ext cx="6033701" cy="4172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1F7658-FA78-4F0B-8B74-A5BD4796E3D0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3777641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</a:t>
            </a:r>
            <a:r>
              <a:rPr lang="en-US" sz="2100" dirty="0"/>
              <a:t>(Specific to Your Industry)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30834" y="1167982"/>
            <a:ext cx="6682332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 b="1"/>
              <a:t>List all words and acronyms </a:t>
            </a:r>
            <a:r>
              <a:rPr lang="en-US" sz="1500"/>
              <a:t>that are specific to your industry and key to understanding your project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 b="1"/>
              <a:t>Provide a brief description </a:t>
            </a:r>
            <a:r>
              <a:rPr lang="en-US" sz="1500"/>
              <a:t>or definition of each term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/>
              <a:t>List in alphabetical order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/>
              <a:t>Keep in mind that this document will be viewed by those who are not in your industry or familiar with your process or industry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980B6-C452-4F3B-91FF-22A3FD148FF5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309431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</a:t>
            </a:r>
            <a:r>
              <a:rPr lang="en-US" sz="2100" dirty="0"/>
              <a:t>(Specific to Bahama Bistro)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34263" y="1207009"/>
            <a:ext cx="6675474" cy="34358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 b="1" dirty="0"/>
              <a:t>Order Lead Time: </a:t>
            </a:r>
            <a:r>
              <a:rPr lang="en-US" sz="1500" dirty="0"/>
              <a:t>Total cycle time from the moment the customer places their order to the moment they receive their food. </a:t>
            </a:r>
            <a:endParaRPr lang="en-US" sz="1500" b="1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 b="1" dirty="0"/>
              <a:t>Lunch Time: </a:t>
            </a:r>
            <a:r>
              <a:rPr lang="en-US" sz="1500" dirty="0"/>
              <a:t>Key lunch ordering hours from 11am to 2pm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 b="1" dirty="0"/>
              <a:t>Customers: </a:t>
            </a:r>
            <a:r>
              <a:rPr lang="en-US" sz="1500" dirty="0"/>
              <a:t>Business people and vacationers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 b="1" dirty="0"/>
              <a:t>Packaging Process: </a:t>
            </a:r>
            <a:r>
              <a:rPr lang="en-US" sz="1500" dirty="0"/>
              <a:t>All tasks related to placing food into take-out containers, selecting utensils, napkins and condiments and then placing them all into a bag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 b="1" dirty="0"/>
              <a:t>Stock Items</a:t>
            </a:r>
            <a:r>
              <a:rPr lang="en-US" sz="1500" dirty="0"/>
              <a:t>: All raw food items and food packaging items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500" b="1" dirty="0"/>
              <a:t>Condiments</a:t>
            </a:r>
            <a:r>
              <a:rPr lang="en-US" sz="1500" dirty="0"/>
              <a:t>: Mini-bottles of hot sauce, limes, salt and pepper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3702A-B395-7B4E-B4EB-14AC71B32F42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3672964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5586"/>
            <a:ext cx="9144000" cy="583094"/>
          </a:xfrm>
        </p:spPr>
        <p:txBody>
          <a:bodyPr/>
          <a:lstStyle/>
          <a:p>
            <a:r>
              <a:rPr lang="en-US" dirty="0"/>
              <a:t>Storyboard Checklist (part 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15566"/>
            <a:ext cx="5184576" cy="4266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97417-93C6-4EAB-ADFE-31497FAD31BE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160346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80112" y="683474"/>
            <a:ext cx="2556499" cy="431866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The project was a great success! Profits are up, customers are happier and so is the Bahama Bistro staff!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33055" y="76574"/>
            <a:ext cx="6172200" cy="585515"/>
          </a:xfrm>
        </p:spPr>
        <p:txBody>
          <a:bodyPr>
            <a:normAutofit/>
          </a:bodyPr>
          <a:lstStyle/>
          <a:p>
            <a:r>
              <a:rPr lang="en-US" sz="3000" dirty="0"/>
              <a:t>Executive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48E95-CA94-F442-AD9D-92474A0D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8" y="683474"/>
            <a:ext cx="5296419" cy="3666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A44669-92CA-4F20-AD46-923F8A789899}"/>
              </a:ext>
            </a:extLst>
          </p:cNvPr>
          <p:cNvSpPr txBox="1"/>
          <p:nvPr/>
        </p:nvSpPr>
        <p:spPr>
          <a:xfrm>
            <a:off x="8172400" y="0"/>
            <a:ext cx="98258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63034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7" y="1059582"/>
            <a:ext cx="1863266" cy="186903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151439" y="3212061"/>
            <a:ext cx="6858000" cy="477544"/>
          </a:xfrm>
          <a:prstGeom prst="rect">
            <a:avLst/>
          </a:prstGeom>
          <a:solidFill>
            <a:srgbClr val="002060"/>
          </a:solidFill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Define Phase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D8F88-5F78-476F-9FFF-6CF2BAB408DE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376857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8720" y="16230"/>
            <a:ext cx="9144000" cy="583094"/>
          </a:xfrm>
        </p:spPr>
        <p:txBody>
          <a:bodyPr/>
          <a:lstStyle/>
          <a:p>
            <a:r>
              <a:rPr lang="en-US" dirty="0"/>
              <a:t>Project Charter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2160" y="703151"/>
            <a:ext cx="1314254" cy="363569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Excellent buy-in </a:t>
            </a:r>
            <a:r>
              <a:rPr lang="mr-IN" sz="12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project is worth doing.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074B4-1913-3246-8618-876BFDA1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4728"/>
            <a:ext cx="5054743" cy="3644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CDAC7-7E5C-42F4-A803-72241F209BCB}"/>
              </a:ext>
            </a:extLst>
          </p:cNvPr>
          <p:cNvSpPr txBox="1"/>
          <p:nvPr/>
        </p:nvSpPr>
        <p:spPr>
          <a:xfrm>
            <a:off x="8172400" y="0"/>
            <a:ext cx="98258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04416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7586" y="77785"/>
            <a:ext cx="9144000" cy="583094"/>
          </a:xfrm>
        </p:spPr>
        <p:txBody>
          <a:bodyPr/>
          <a:lstStyle/>
          <a:p>
            <a:r>
              <a:rPr lang="en-US" dirty="0"/>
              <a:t>SIPOC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848584"/>
            <a:ext cx="1746302" cy="352107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The scope of the project is from the moment we receive the customer order to the moment they receive their lunch order.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AC43F-1431-9041-87FB-91EDA295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48583"/>
            <a:ext cx="4992996" cy="3521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0FC418-7E5D-40EA-A818-F7991A70223B}"/>
              </a:ext>
            </a:extLst>
          </p:cNvPr>
          <p:cNvSpPr txBox="1"/>
          <p:nvPr/>
        </p:nvSpPr>
        <p:spPr>
          <a:xfrm>
            <a:off x="8172400" y="0"/>
            <a:ext cx="98258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20095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169"/>
            <a:ext cx="9144000" cy="583094"/>
          </a:xfrm>
        </p:spPr>
        <p:txBody>
          <a:bodyPr/>
          <a:lstStyle/>
          <a:p>
            <a:r>
              <a:rPr lang="en-US" dirty="0"/>
              <a:t>“As-Is” Detailed Map Segment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10" y="1185264"/>
            <a:ext cx="6268781" cy="2760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7704" y="4127116"/>
            <a:ext cx="5508827" cy="43011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Key Take Away: The team learned about the wait during the lunch order process walk </a:t>
            </a:r>
            <a:r>
              <a:rPr lang="mr-IN" sz="12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customers were not happy!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B19C8-28C5-4266-912F-3DAD13EB02F7}"/>
              </a:ext>
            </a:extLst>
          </p:cNvPr>
          <p:cNvSpPr txBox="1"/>
          <p:nvPr/>
        </p:nvSpPr>
        <p:spPr>
          <a:xfrm>
            <a:off x="5220072" y="0"/>
            <a:ext cx="393491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– Pick one or more detailed maps</a:t>
            </a:r>
          </a:p>
        </p:txBody>
      </p:sp>
    </p:spTree>
    <p:extLst>
      <p:ext uri="{BB962C8B-B14F-4D97-AF65-F5344CB8AC3E}">
        <p14:creationId xmlns:p14="http://schemas.microsoft.com/office/powerpoint/2010/main" val="47215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XXXX - Operational Excellence Project Charter Template.pptx" id="{8A85D790-2AD4-4521-AF9A-38AA7A3B3FEA}" vid="{96F7D05C-B46A-4508-9EA0-5090FC2AE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FORMXXXX - Operational Excellence Project Charter Template</Template>
  <TotalTime>195</TotalTime>
  <Words>1631</Words>
  <Application>Microsoft Office PowerPoint</Application>
  <PresentationFormat>On-screen Show (16:9)</PresentationFormat>
  <Paragraphs>343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ＭＳ Ｐゴシック</vt:lpstr>
      <vt:lpstr>WhitneyHTF-Bold</vt:lpstr>
      <vt:lpstr>Arial</vt:lpstr>
      <vt:lpstr>Calibri</vt:lpstr>
      <vt:lpstr>Whitney Book</vt:lpstr>
      <vt:lpstr>Office Theme</vt:lpstr>
      <vt:lpstr>Acrobat Document</vt:lpstr>
      <vt:lpstr>PowerPoint Presentation</vt:lpstr>
      <vt:lpstr>Storyboard: What’s Required</vt:lpstr>
      <vt:lpstr>Storyboard Checklist</vt:lpstr>
      <vt:lpstr>Storyboard Checklist (part 2)</vt:lpstr>
      <vt:lpstr>Executive Summary</vt:lpstr>
      <vt:lpstr>PowerPoint Presentation</vt:lpstr>
      <vt:lpstr>Project Charter</vt:lpstr>
      <vt:lpstr>SIPOC</vt:lpstr>
      <vt:lpstr>“As-Is” Detailed Map Segment</vt:lpstr>
      <vt:lpstr>PowerPoint Presentation</vt:lpstr>
      <vt:lpstr>Data Collection Plan</vt:lpstr>
      <vt:lpstr>Baseline – Project Y</vt:lpstr>
      <vt:lpstr>Baseline – Lunch Order Lead Time</vt:lpstr>
      <vt:lpstr>PowerPoint Presentation</vt:lpstr>
      <vt:lpstr>Fishbone Diagram</vt:lpstr>
      <vt:lpstr>Map Segment Showing Analysis</vt:lpstr>
      <vt:lpstr>“As-Is” Detailed Map Segment</vt:lpstr>
      <vt:lpstr>Map Segment Showing Analysis</vt:lpstr>
      <vt:lpstr>Root Cause Confirmations</vt:lpstr>
      <vt:lpstr>PowerPoint Presentation</vt:lpstr>
      <vt:lpstr>Selected Solutions</vt:lpstr>
      <vt:lpstr>“To Be” Map Segment</vt:lpstr>
      <vt:lpstr>“To Be” Map Segment</vt:lpstr>
      <vt:lpstr>Run Chart Showing Improvement</vt:lpstr>
      <vt:lpstr>PowerPoint Presentation</vt:lpstr>
      <vt:lpstr>Control Chart Showing Improvement</vt:lpstr>
      <vt:lpstr>Monitoring &amp; Response Plan</vt:lpstr>
      <vt:lpstr>Project Closure</vt:lpstr>
      <vt:lpstr>Appendix</vt:lpstr>
      <vt:lpstr>Keywords (Specific to Your Industry)</vt:lpstr>
      <vt:lpstr>Keywords (Specific to Bahama Bistro)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Fiuza, Alex</dc:creator>
  <cp:keywords>Operational Excellence Project Charter Template</cp:keywords>
  <cp:lastModifiedBy>Tsui, Samantha</cp:lastModifiedBy>
  <cp:revision>18</cp:revision>
  <cp:lastPrinted>2015-09-29T17:52:21Z</cp:lastPrinted>
  <dcterms:created xsi:type="dcterms:W3CDTF">2021-01-20T04:47:02Z</dcterms:created>
  <dcterms:modified xsi:type="dcterms:W3CDTF">2021-08-23T22:09:52Z</dcterms:modified>
  <cp:category>Project Templates</cp:category>
</cp:coreProperties>
</file>